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ppt/_rels/presentation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11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20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1.xml.rels" ContentType="application/vnd.openxmlformats-package.relationships+xml"/>
  <Override PartName="/ppt/slides/_rels/slide10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media/image29.jpeg" ContentType="image/jpeg"/>
  <Override PartName="/ppt/media/image8.png" ContentType="image/png"/>
  <Override PartName="/ppt/media/image6.png" ContentType="image/png"/>
  <Override PartName="/ppt/media/image3.png" ContentType="image/png"/>
  <Override PartName="/ppt/media/image2.png" ContentType="image/png"/>
  <Override PartName="/ppt/media/image5.png" ContentType="image/png"/>
  <Override PartName="/ppt/media/image9.png" ContentType="image/png"/>
  <Override PartName="/ppt/media/image10.jpeg" ContentType="image/jpeg"/>
  <Override PartName="/ppt/media/image15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7.jpeg" ContentType="image/jpeg"/>
  <Override PartName="/ppt/media/image16.png" ContentType="image/png"/>
  <Override PartName="/ppt/media/image1.jpeg" ContentType="image/jpeg"/>
  <Override PartName="/ppt/media/image14.png" ContentType="image/png"/>
  <Override PartName="/ppt/media/image4.jpeg" ContentType="image/jpe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7.png" ContentType="image/png"/>
  <Override PartName="/ppt/media/image31.png" ContentType="image/png"/>
  <Override PartName="/ppt/media/image24.png" ContentType="image/png"/>
  <Override PartName="/ppt/media/image30.png" ContentType="image/png"/>
  <Override PartName="/ppt/media/image23.png" ContentType="image/png"/>
  <Override PartName="/ppt/media/image26.png" ContentType="image/png"/>
  <Override PartName="/ppt/media/image28.png" ContentType="image/png"/>
  <Override PartName="/ppt/media/image25.png" ContentType="image/png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_rels/.rels" ContentType="application/vnd.openxmlformats-package.relationshi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5F5C68F-DF55-452F-A4BE-E1BEBBAF154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F175DEE-9476-43CA-9DDF-3A64CFC71A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75C42A3-E32B-4363-BD7B-929F50A98F1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97263E2-F9D7-43C4-BCC8-8F267D2B928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64FDBC1-6708-4649-984A-003E17289EA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1434600" y="296640"/>
            <a:ext cx="6274800" cy="351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6C6532F-68D1-4A70-8215-E380A89039D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114CCC7-7D63-4A72-A792-A185FA47FC4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E98CCCE-5A39-4E80-8DF3-720306C83D5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563B569-DEEB-44CD-BD9C-DF2ABFE0694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9D3831E-FBEC-4337-A3CB-0C65D3199DF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D7C6171-24B4-4C27-B0CF-B84C91265B2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FB8F696-4BCB-4516-8EC6-C37ED61ECD0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036ACEA-5542-44C5-BE75-E7EC1FDA0F1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FEB8C45-1B0F-4C60-A348-DF71C0A3C1A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4B8A394-3CD2-4066-91C2-138A92CECD4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8DE343B-5CA3-4252-87EC-3131820AB7C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F5DC92A-BD04-493E-8669-5E27DD49ED7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1434600" y="296640"/>
            <a:ext cx="6274800" cy="351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A3294D0-5296-4A20-8096-27CDC49560A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585A42B-86A2-461E-A2E7-C16AC16DAE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E687953-12B3-4CB7-8BF8-F7DE76DFD9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E16515E-8810-440F-8EF0-9A881BADD8F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3D329E4-E50C-45BD-9B40-02E197FD8D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F9F4323-07EB-458A-B5D7-4B3426280DF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82F77A8-B091-44B6-84F0-BB41BEBA695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851941D-7CC1-4ACE-866A-009E5E8F4E7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A6FF97B-2823-4F50-B4C6-740516F734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A711139-2E48-478C-AF9E-C4FCAAF1D0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11AD0FE-A174-4C35-AE4D-6488A8C05A1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68AC2DA-1D7F-456B-A7A6-1E1133DFE08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1434600" y="296640"/>
            <a:ext cx="6274800" cy="351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22C006B-4351-43CD-BD40-E10BDA015AB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EE25333-FD6C-4FFE-85B1-A06D10E7E93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DA54323-BADD-4537-85E1-3703EA5418E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1C880B9-7997-4F58-A656-432FD2671D0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531056D-09A7-419C-9146-A137E945F8E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18BDD8B-0FB2-476C-9DDB-987243D9216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FC4D433-8C62-4930-AA90-1301FF91F1B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bg object 1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0">
            <a:noFill/>
          </a:ln>
        </p:spPr>
      </p:pic>
      <p:sp>
        <p:nvSpPr>
          <p:cNvPr id="1" name="bg object 17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8238744" y="0"/>
                </a:moveTo>
                <a:lnTo>
                  <a:pt x="0" y="0"/>
                </a:lnTo>
                <a:lnTo>
                  <a:pt x="0" y="6333744"/>
                </a:lnTo>
                <a:lnTo>
                  <a:pt x="8238744" y="6333744"/>
                </a:lnTo>
                <a:lnTo>
                  <a:pt x="8238744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bg object 18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0" y="6333744"/>
                </a:moveTo>
                <a:lnTo>
                  <a:pt x="8238744" y="6333744"/>
                </a:lnTo>
                <a:lnTo>
                  <a:pt x="8238744" y="0"/>
                </a:lnTo>
                <a:lnTo>
                  <a:pt x="0" y="0"/>
                </a:lnTo>
                <a:lnTo>
                  <a:pt x="0" y="6333744"/>
                </a:lnTo>
                <a:close/>
              </a:path>
            </a:pathLst>
          </a:custGeom>
          <a:noFill/>
          <a:ln w="25908">
            <a:solidFill>
              <a:srgbClr val="85d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" name="bg object 19" descr=""/>
          <p:cNvPicPr/>
          <p:nvPr/>
        </p:nvPicPr>
        <p:blipFill>
          <a:blip r:embed="rId3"/>
          <a:stretch/>
        </p:blipFill>
        <p:spPr>
          <a:xfrm>
            <a:off x="7307640" y="213480"/>
            <a:ext cx="1656360" cy="1578600"/>
          </a:xfrm>
          <a:prstGeom prst="rect">
            <a:avLst/>
          </a:prstGeom>
          <a:ln w="0">
            <a:noFill/>
          </a:ln>
        </p:spPr>
      </p:pic>
      <p:pic>
        <p:nvPicPr>
          <p:cNvPr id="4" name="bg object 20" descr=""/>
          <p:cNvPicPr/>
          <p:nvPr/>
        </p:nvPicPr>
        <p:blipFill>
          <a:blip r:embed="rId4"/>
          <a:stretch/>
        </p:blipFill>
        <p:spPr>
          <a:xfrm>
            <a:off x="97560" y="1048680"/>
            <a:ext cx="848520" cy="476208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100080" y="6660360"/>
            <a:ext cx="909000" cy="10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&lt;нижний колонтитул&gt;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2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en-US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3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2E93908-74D1-4F9C-A707-D881A224EEE7}" type="slidenum">
              <a:rPr b="0" lang="ru-RU" sz="1400" spc="-1" strike="noStrike">
                <a:solidFill>
                  <a:srgbClr val="b2b2b2"/>
                </a:solidFill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latin typeface="Calibri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Calibri"/>
              </a:rPr>
              <a:t>Для правки структуры щёлкните мышью</a:t>
            </a:r>
            <a:endParaRPr b="0" lang="ru-RU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Calibri"/>
              </a:rPr>
              <a:t>Второй уровень структуры</a:t>
            </a:r>
            <a:endParaRPr b="0" lang="ru-RU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Calibri"/>
              </a:rPr>
              <a:t>Третий уровень структуры</a:t>
            </a:r>
            <a:endParaRPr b="0" lang="ru-RU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Calibri"/>
              </a:rPr>
              <a:t>Четвёртый уровень структуры</a:t>
            </a:r>
            <a:endParaRPr b="0" lang="ru-RU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Пятый уровень структуры</a:t>
            </a:r>
            <a:endParaRPr b="0" lang="ru-RU" sz="20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Шестой уровень структуры</a:t>
            </a:r>
            <a:endParaRPr b="0" lang="ru-RU" sz="20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Седьмой уровень структуры</a:t>
            </a:r>
            <a:endParaRPr b="0" lang="ru-RU" sz="2000" spc="-1" strike="noStrike"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g object 1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0">
            <a:noFill/>
          </a:ln>
        </p:spPr>
      </p:pic>
      <p:sp>
        <p:nvSpPr>
          <p:cNvPr id="47" name="bg object 17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8238744" y="0"/>
                </a:moveTo>
                <a:lnTo>
                  <a:pt x="0" y="0"/>
                </a:lnTo>
                <a:lnTo>
                  <a:pt x="0" y="6333744"/>
                </a:lnTo>
                <a:lnTo>
                  <a:pt x="8238744" y="6333744"/>
                </a:lnTo>
                <a:lnTo>
                  <a:pt x="8238744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bg object 18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0" y="6333744"/>
                </a:moveTo>
                <a:lnTo>
                  <a:pt x="8238744" y="6333744"/>
                </a:lnTo>
                <a:lnTo>
                  <a:pt x="8238744" y="0"/>
                </a:lnTo>
                <a:lnTo>
                  <a:pt x="0" y="0"/>
                </a:lnTo>
                <a:lnTo>
                  <a:pt x="0" y="6333744"/>
                </a:lnTo>
                <a:close/>
              </a:path>
            </a:pathLst>
          </a:custGeom>
          <a:noFill/>
          <a:ln w="25908">
            <a:solidFill>
              <a:srgbClr val="85d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9" name="bg object 19" descr=""/>
          <p:cNvPicPr/>
          <p:nvPr/>
        </p:nvPicPr>
        <p:blipFill>
          <a:blip r:embed="rId3"/>
          <a:stretch/>
        </p:blipFill>
        <p:spPr>
          <a:xfrm>
            <a:off x="7307640" y="213480"/>
            <a:ext cx="1656360" cy="1578600"/>
          </a:xfrm>
          <a:prstGeom prst="rect">
            <a:avLst/>
          </a:prstGeom>
          <a:ln w="0">
            <a:noFill/>
          </a:ln>
        </p:spPr>
      </p:pic>
      <p:pic>
        <p:nvPicPr>
          <p:cNvPr id="50" name="bg object 20" descr=""/>
          <p:cNvPicPr/>
          <p:nvPr/>
        </p:nvPicPr>
        <p:blipFill>
          <a:blip r:embed="rId4"/>
          <a:stretch/>
        </p:blipFill>
        <p:spPr>
          <a:xfrm>
            <a:off x="97560" y="1048680"/>
            <a:ext cx="848520" cy="4762080"/>
          </a:xfrm>
          <a:prstGeom prst="rect">
            <a:avLst/>
          </a:prstGeom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400" spc="-1" strike="noStrike">
                <a:latin typeface="Calibri"/>
              </a:rPr>
              <a:t>Для правки текста заглавия щёлкните мышью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122480" y="1566000"/>
            <a:ext cx="7547760" cy="25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Для правки структуры щёлкните мышью</a:t>
            </a:r>
            <a:endParaRPr b="0" lang="ru-RU" sz="24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latin typeface="Calibri"/>
              </a:rPr>
              <a:t>Второй уровень структуры</a:t>
            </a:r>
            <a:endParaRPr b="0" lang="ru-RU" sz="24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Третий уровень структуры</a:t>
            </a:r>
            <a:endParaRPr b="0" lang="ru-RU" sz="24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latin typeface="Calibri"/>
              </a:rPr>
              <a:t>Четвёртый уровень структуры</a:t>
            </a:r>
            <a:endParaRPr b="0" lang="ru-RU" sz="24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Пятый уровень структуры</a:t>
            </a:r>
            <a:endParaRPr b="0" lang="ru-RU" sz="24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Шестой уровень структуры</a:t>
            </a:r>
            <a:endParaRPr b="0" lang="ru-RU" sz="24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Седьмой уровень структуры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ftr" idx="4"/>
          </p:nvPr>
        </p:nvSpPr>
        <p:spPr>
          <a:xfrm>
            <a:off x="100080" y="6660360"/>
            <a:ext cx="909000" cy="10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&lt;нижний колонтитул&gt;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dt" idx="5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en-US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sldNum" idx="6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73721C6-5F73-40D2-88CA-49E1D993788F}" type="slidenum">
              <a:rPr b="0" lang="ru-RU" sz="1400" spc="-1" strike="noStrike">
                <a:solidFill>
                  <a:srgbClr val="b2b2b2"/>
                </a:solidFill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bg object 1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0">
            <a:noFill/>
          </a:ln>
        </p:spPr>
      </p:pic>
      <p:sp>
        <p:nvSpPr>
          <p:cNvPr id="93" name="bg object 17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8238744" y="0"/>
                </a:moveTo>
                <a:lnTo>
                  <a:pt x="0" y="0"/>
                </a:lnTo>
                <a:lnTo>
                  <a:pt x="0" y="6333744"/>
                </a:lnTo>
                <a:lnTo>
                  <a:pt x="8238744" y="6333744"/>
                </a:lnTo>
                <a:lnTo>
                  <a:pt x="8238744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bg object 18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0" y="6333744"/>
                </a:moveTo>
                <a:lnTo>
                  <a:pt x="8238744" y="6333744"/>
                </a:lnTo>
                <a:lnTo>
                  <a:pt x="8238744" y="0"/>
                </a:lnTo>
                <a:lnTo>
                  <a:pt x="0" y="0"/>
                </a:lnTo>
                <a:lnTo>
                  <a:pt x="0" y="6333744"/>
                </a:lnTo>
                <a:close/>
              </a:path>
            </a:pathLst>
          </a:custGeom>
          <a:noFill/>
          <a:ln w="25908">
            <a:solidFill>
              <a:srgbClr val="85d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95" name="bg object 19" descr=""/>
          <p:cNvPicPr/>
          <p:nvPr/>
        </p:nvPicPr>
        <p:blipFill>
          <a:blip r:embed="rId3"/>
          <a:stretch/>
        </p:blipFill>
        <p:spPr>
          <a:xfrm>
            <a:off x="7307640" y="213480"/>
            <a:ext cx="1656360" cy="1578600"/>
          </a:xfrm>
          <a:prstGeom prst="rect">
            <a:avLst/>
          </a:prstGeom>
          <a:ln w="0">
            <a:noFill/>
          </a:ln>
        </p:spPr>
      </p:pic>
      <p:pic>
        <p:nvPicPr>
          <p:cNvPr id="96" name="bg object 20" descr=""/>
          <p:cNvPicPr/>
          <p:nvPr/>
        </p:nvPicPr>
        <p:blipFill>
          <a:blip r:embed="rId4"/>
          <a:stretch/>
        </p:blipFill>
        <p:spPr>
          <a:xfrm>
            <a:off x="97560" y="1048680"/>
            <a:ext cx="848520" cy="4762080"/>
          </a:xfrm>
          <a:prstGeom prst="rect">
            <a:avLst/>
          </a:prstGeom>
          <a:ln w="0">
            <a:noFill/>
          </a:ln>
        </p:spPr>
      </p:pic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400" spc="-1" strike="noStrike">
                <a:latin typeface="Calibri"/>
              </a:rPr>
              <a:t>Для правки текста заглавия щёлкните мышью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ftr" idx="7"/>
          </p:nvPr>
        </p:nvSpPr>
        <p:spPr>
          <a:xfrm>
            <a:off x="100080" y="6660360"/>
            <a:ext cx="909000" cy="10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&lt;нижний колонтитул&gt;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8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en-US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sldNum" idx="9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698B9DD-74C0-49BE-AA99-D7C5C292E1FC}" type="slidenum">
              <a:rPr b="0" lang="ru-RU" sz="1400" spc="-1" strike="noStrike">
                <a:solidFill>
                  <a:srgbClr val="b2b2b2"/>
                </a:solidFill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Calibri"/>
              </a:rPr>
              <a:t>Для правки структуры щёлкните мышью</a:t>
            </a:r>
            <a:endParaRPr b="0" lang="ru-RU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Calibri"/>
              </a:rPr>
              <a:t>Второй уровень структуры</a:t>
            </a:r>
            <a:endParaRPr b="0" lang="ru-RU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Calibri"/>
              </a:rPr>
              <a:t>Третий уровень структуры</a:t>
            </a:r>
            <a:endParaRPr b="0" lang="ru-RU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Calibri"/>
              </a:rPr>
              <a:t>Четвёртый уровень структуры</a:t>
            </a:r>
            <a:endParaRPr b="0" lang="ru-RU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Пятый уровень структуры</a:t>
            </a:r>
            <a:endParaRPr b="0" lang="ru-RU" sz="20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Шестой уровень структуры</a:t>
            </a:r>
            <a:endParaRPr b="0" lang="ru-RU" sz="20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Седьмой уровень структуры</a:t>
            </a:r>
            <a:endParaRPr b="0" lang="ru-RU" sz="2000" spc="-1" strike="noStrike"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object 2"/>
          <p:cNvSpPr/>
          <p:nvPr/>
        </p:nvSpPr>
        <p:spPr>
          <a:xfrm>
            <a:off x="1463040" y="524160"/>
            <a:ext cx="66463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МБОУ «Большеполянская ООШ»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ftr" idx="10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40" name="object 3"/>
          <p:cNvSpPr/>
          <p:nvPr/>
        </p:nvSpPr>
        <p:spPr>
          <a:xfrm>
            <a:off x="1713240" y="2139840"/>
            <a:ext cx="6186600" cy="220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3600" spc="-41" strike="noStrike">
                <a:solidFill>
                  <a:srgbClr val="a6014b"/>
                </a:solidFill>
                <a:latin typeface="Times New Roman"/>
              </a:rPr>
              <a:t>Консультация</a:t>
            </a:r>
            <a:r>
              <a:rPr b="1" lang="ru-RU" sz="3600" spc="-114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" strike="noStrike">
                <a:solidFill>
                  <a:srgbClr val="a6014b"/>
                </a:solidFill>
                <a:latin typeface="Times New Roman"/>
              </a:rPr>
              <a:t>для</a:t>
            </a:r>
            <a:r>
              <a:rPr b="1" lang="ru-RU" sz="36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2" strike="noStrike">
                <a:solidFill>
                  <a:srgbClr val="a6014b"/>
                </a:solidFill>
                <a:latin typeface="Times New Roman"/>
              </a:rPr>
              <a:t>родителей:</a:t>
            </a:r>
            <a:endParaRPr b="0" lang="ru-RU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3600" spc="-12" strike="noStrike">
                <a:solidFill>
                  <a:srgbClr val="0e3367"/>
                </a:solidFill>
                <a:latin typeface="Times New Roman"/>
              </a:rPr>
              <a:t>«Федеральная</a:t>
            </a:r>
            <a:endParaRPr b="0" lang="ru-RU" sz="3600" spc="-1" strike="noStrike">
              <a:latin typeface="Arial"/>
            </a:endParaRPr>
          </a:p>
          <a:p>
            <a:pPr marL="158760" algn="ctr">
              <a:lnSpc>
                <a:spcPct val="100000"/>
              </a:lnSpc>
              <a:buNone/>
            </a:pPr>
            <a:r>
              <a:rPr b="1" lang="ru-RU" sz="3600" spc="-26" strike="noStrike">
                <a:solidFill>
                  <a:srgbClr val="0e3367"/>
                </a:solidFill>
                <a:latin typeface="Times New Roman"/>
              </a:rPr>
              <a:t>образовательная</a:t>
            </a:r>
            <a:r>
              <a:rPr b="1" lang="ru-RU" sz="3600" spc="-13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3600" spc="-12" strike="noStrike">
                <a:solidFill>
                  <a:srgbClr val="0e3367"/>
                </a:solidFill>
                <a:latin typeface="Times New Roman"/>
              </a:rPr>
              <a:t>программа </a:t>
            </a:r>
            <a:r>
              <a:rPr b="1" lang="ru-RU" sz="3600" spc="-26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36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3600" spc="-12" strike="noStrike">
                <a:solidFill>
                  <a:srgbClr val="0e3367"/>
                </a:solidFill>
                <a:latin typeface="Times New Roman"/>
              </a:rPr>
              <a:t>образования»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object 2" descr=""/>
          <p:cNvPicPr/>
          <p:nvPr/>
        </p:nvPicPr>
        <p:blipFill>
          <a:blip r:embed="rId1"/>
          <a:stretch/>
        </p:blipFill>
        <p:spPr>
          <a:xfrm>
            <a:off x="972360" y="403920"/>
            <a:ext cx="3852360" cy="4065840"/>
          </a:xfrm>
          <a:prstGeom prst="rect">
            <a:avLst/>
          </a:prstGeom>
          <a:ln w="0">
            <a:noFill/>
          </a:ln>
        </p:spPr>
      </p:pic>
      <p:sp>
        <p:nvSpPr>
          <p:cNvPr id="142" name="object 3"/>
          <p:cNvSpPr/>
          <p:nvPr/>
        </p:nvSpPr>
        <p:spPr>
          <a:xfrm>
            <a:off x="4893840" y="1577520"/>
            <a:ext cx="3749400" cy="32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Федеральный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закон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24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сентября</a:t>
            </a:r>
            <a:r>
              <a:rPr b="1" lang="ru-RU" sz="24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2022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6" strike="noStrike">
                <a:solidFill>
                  <a:srgbClr val="0e3367"/>
                </a:solidFill>
                <a:latin typeface="Times New Roman"/>
              </a:rPr>
              <a:t>г.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N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371-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ФЗ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"О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внесении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изменений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Федеральный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закон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"Об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образовании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Российской Федерации"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статью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1</a:t>
            </a:r>
            <a:endParaRPr b="0" lang="ru-RU" sz="2400" spc="-1" strike="noStrike">
              <a:latin typeface="Arial"/>
            </a:endParaRPr>
          </a:p>
          <a:p>
            <a:pPr marL="12600">
              <a:lnSpc>
                <a:spcPct val="99000"/>
              </a:lnSpc>
              <a:spcBef>
                <a:spcPts val="34"/>
              </a:spcBef>
              <a:buNone/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Федерального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закона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"Об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обязательных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требованиях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Федерации</a:t>
            </a:r>
            <a:r>
              <a:rPr b="1" lang="ru-RU" sz="2400" spc="-12" strike="noStrike">
                <a:latin typeface="Times New Roman"/>
              </a:rPr>
              <a:t>"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ftr" idx="11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object 2"/>
          <p:cNvSpPr/>
          <p:nvPr/>
        </p:nvSpPr>
        <p:spPr>
          <a:xfrm>
            <a:off x="1236600" y="915480"/>
            <a:ext cx="7391520" cy="21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 algn="just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Федеральная</a:t>
            </a:r>
            <a:r>
              <a:rPr b="1" lang="ru-RU" sz="2800" spc="233" strike="noStrike">
                <a:solidFill>
                  <a:srgbClr val="a6014b"/>
                </a:solidFill>
                <a:latin typeface="Times New Roman"/>
              </a:rPr>
              <a:t>  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образовательная</a:t>
            </a:r>
            <a:r>
              <a:rPr b="1" lang="ru-RU" sz="2800" spc="233" strike="noStrike">
                <a:solidFill>
                  <a:srgbClr val="a6014b"/>
                </a:solidFill>
                <a:latin typeface="Times New Roman"/>
              </a:rPr>
              <a:t>  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программа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дошкольного</a:t>
            </a:r>
            <a:r>
              <a:rPr b="1" lang="ru-RU" sz="2800" spc="47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образования</a:t>
            </a:r>
            <a:r>
              <a:rPr b="1" lang="ru-RU" sz="2800" spc="463" strike="noStrike">
                <a:solidFill>
                  <a:srgbClr val="a6014b"/>
                </a:solidFill>
                <a:latin typeface="Times New Roman"/>
              </a:rPr>
              <a:t> 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(ФОП</a:t>
            </a:r>
            <a:r>
              <a:rPr b="1" lang="ru-RU" sz="2800" spc="45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ДО)</a:t>
            </a:r>
            <a:r>
              <a:rPr b="1" lang="ru-RU" sz="2800" spc="47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-</a:t>
            </a:r>
            <a:r>
              <a:rPr b="1" lang="ru-RU" sz="2800" spc="469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26" strike="noStrike">
                <a:solidFill>
                  <a:srgbClr val="0e3367"/>
                </a:solidFill>
                <a:latin typeface="Times New Roman"/>
              </a:rPr>
              <a:t>это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новая</a:t>
            </a:r>
            <a:r>
              <a:rPr b="1" lang="ru-RU" sz="2800" spc="30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федеральная</a:t>
            </a:r>
            <a:r>
              <a:rPr b="1" lang="ru-RU" sz="2800" spc="3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программа</a:t>
            </a:r>
            <a:r>
              <a:rPr b="1" lang="ru-RU" sz="2800" spc="3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дошкольного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образования,</a:t>
            </a:r>
            <a:r>
              <a:rPr b="1" lang="ru-RU" sz="2800" spc="4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вступившая</a:t>
            </a:r>
            <a:r>
              <a:rPr b="1" lang="ru-RU" sz="2800" spc="4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800" spc="4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действие</a:t>
            </a:r>
            <a:r>
              <a:rPr b="1" lang="ru-RU" sz="2800" spc="4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800" spc="4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21" strike="noStrike">
                <a:solidFill>
                  <a:srgbClr val="0e3367"/>
                </a:solidFill>
                <a:latin typeface="Times New Roman"/>
              </a:rPr>
              <a:t>2023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году.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5" name="PlaceHolder 1"/>
          <p:cNvSpPr>
            <a:spLocks noGrp="1"/>
          </p:cNvSpPr>
          <p:nvPr>
            <p:ph type="ftr" idx="12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46" name="object 3"/>
          <p:cNvSpPr/>
          <p:nvPr/>
        </p:nvSpPr>
        <p:spPr>
          <a:xfrm>
            <a:off x="4781880" y="3049920"/>
            <a:ext cx="15357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правовой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7" name="object 4"/>
          <p:cNvSpPr/>
          <p:nvPr/>
        </p:nvSpPr>
        <p:spPr>
          <a:xfrm>
            <a:off x="1236600" y="3049920"/>
            <a:ext cx="2860920" cy="86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  <a:tabLst>
                <a:tab algn="l" pos="2729880"/>
              </a:tabLst>
            </a:pP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Нормативно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	</a:t>
            </a:r>
            <a:r>
              <a:rPr b="1" lang="ru-RU" sz="2800" spc="-52" strike="noStrike">
                <a:solidFill>
                  <a:srgbClr val="a6014b"/>
                </a:solidFill>
                <a:latin typeface="Times New Roman"/>
              </a:rPr>
              <a:t>-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определяющий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8" name="object 5"/>
          <p:cNvSpPr/>
          <p:nvPr/>
        </p:nvSpPr>
        <p:spPr>
          <a:xfrm>
            <a:off x="4120560" y="3476520"/>
            <a:ext cx="12016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единые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9" name="object 6"/>
          <p:cNvSpPr/>
          <p:nvPr/>
        </p:nvSpPr>
        <p:spPr>
          <a:xfrm>
            <a:off x="1236600" y="3903480"/>
            <a:ext cx="52110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  <a:tabLst>
                <a:tab algn="l" pos="2112480"/>
                <a:tab algn="l" pos="3720600"/>
                <a:tab algn="l" pos="4992840"/>
              </a:tabLst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Федерации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базовые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объем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50" name="object 7"/>
          <p:cNvSpPr/>
          <p:nvPr/>
        </p:nvSpPr>
        <p:spPr>
          <a:xfrm>
            <a:off x="5737680" y="3049920"/>
            <a:ext cx="2888280" cy="171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 indent="1265040" algn="r">
              <a:lnSpc>
                <a:spcPct val="100000"/>
              </a:lnSpc>
              <a:spcBef>
                <a:spcPts val="96"/>
              </a:spcBef>
              <a:buNone/>
              <a:tabLst>
                <a:tab algn="l" pos="0"/>
              </a:tabLst>
            </a:pPr>
            <a:r>
              <a:rPr b="1" lang="ru-RU" sz="2800" spc="-21" strike="noStrike">
                <a:solidFill>
                  <a:srgbClr val="a6014b"/>
                </a:solidFill>
                <a:latin typeface="Times New Roman"/>
              </a:rPr>
              <a:t>документ</a:t>
            </a:r>
            <a:r>
              <a:rPr b="0" lang="ru-RU" sz="2800" spc="-21" strike="noStrike">
                <a:solidFill>
                  <a:srgbClr val="a6014b"/>
                </a:solidFill>
                <a:latin typeface="Times New Roman"/>
              </a:rPr>
              <a:t>, </a:t>
            </a:r>
            <a:r>
              <a:rPr b="1" lang="ru-RU" sz="2800" spc="-26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21" strike="noStrike">
                <a:solidFill>
                  <a:srgbClr val="0e3367"/>
                </a:solidFill>
                <a:latin typeface="Times New Roman"/>
              </a:rPr>
              <a:t>Российской</a:t>
            </a:r>
            <a:endParaRPr b="0" lang="ru-RU" sz="2800" spc="-1" strike="noStrike">
              <a:latin typeface="Arial"/>
            </a:endParaRPr>
          </a:p>
          <a:p>
            <a:pPr marL="12600" indent="126504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содержание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51" name="object 8"/>
          <p:cNvSpPr/>
          <p:nvPr/>
        </p:nvSpPr>
        <p:spPr>
          <a:xfrm>
            <a:off x="1236600" y="4329720"/>
            <a:ext cx="7389720" cy="171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 algn="just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образования</a:t>
            </a:r>
            <a:r>
              <a:rPr b="1" lang="ru-RU" sz="28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определенного</a:t>
            </a:r>
            <a:r>
              <a:rPr b="1" lang="ru-RU" sz="2800" spc="29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уровня</a:t>
            </a:r>
            <a:r>
              <a:rPr b="1" lang="ru-RU" sz="28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8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(или)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определенной</a:t>
            </a:r>
            <a:r>
              <a:rPr b="1" lang="ru-RU" sz="2800" spc="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направленности,</a:t>
            </a:r>
            <a:r>
              <a:rPr b="1" lang="ru-RU" sz="2800" spc="3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планируемые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результаты</a:t>
            </a:r>
            <a:r>
              <a:rPr b="1" lang="ru-RU" sz="2800" spc="568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освоения</a:t>
            </a:r>
            <a:r>
              <a:rPr b="1" lang="ru-RU" sz="2800" spc="568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образовательной программы.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object 2"/>
          <p:cNvSpPr/>
          <p:nvPr/>
        </p:nvSpPr>
        <p:spPr>
          <a:xfrm>
            <a:off x="1078920" y="1289160"/>
            <a:ext cx="3859200" cy="11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5680" indent="-343440">
              <a:lnSpc>
                <a:spcPct val="107000"/>
              </a:lnSpc>
              <a:spcBef>
                <a:spcPts val="96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  <a:tab algn="l" pos="1800360"/>
                <a:tab algn="l" pos="1835280"/>
                <a:tab algn="l" pos="225108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обучение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воспитание России,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ftr" idx="13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54" name="object 3"/>
          <p:cNvSpPr/>
          <p:nvPr/>
        </p:nvSpPr>
        <p:spPr>
          <a:xfrm>
            <a:off x="5154840" y="1289160"/>
            <a:ext cx="3765960" cy="11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72800" indent="-160200">
              <a:lnSpc>
                <a:spcPct val="107000"/>
              </a:lnSpc>
              <a:spcBef>
                <a:spcPts val="96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как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гражданина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гражданской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5" name="object 4"/>
          <p:cNvSpPr/>
          <p:nvPr/>
        </p:nvSpPr>
        <p:spPr>
          <a:xfrm>
            <a:off x="1078920" y="2072880"/>
            <a:ext cx="7841160" cy="156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8160" bIns="0" anchor="t">
            <a:spAutoFit/>
          </a:bodyPr>
          <a:p>
            <a:pPr marL="355680">
              <a:lnSpc>
                <a:spcPct val="100000"/>
              </a:lnSpc>
              <a:spcBef>
                <a:spcPts val="300"/>
              </a:spcBef>
              <a:buNone/>
            </a:pP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культурной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идентичности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дошкольников;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6000"/>
              </a:lnSpc>
              <a:spcBef>
                <a:spcPts val="14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  <a:tab algn="l" pos="1852200"/>
                <a:tab algn="l" pos="2306160"/>
                <a:tab algn="l" pos="3132360"/>
                <a:tab algn="l" pos="4071600"/>
                <a:tab algn="l" pos="4168800"/>
                <a:tab algn="l" pos="4647600"/>
                <a:tab algn="l" pos="599940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создание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ядра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содержания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дошкольного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образования,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основанного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32" strike="noStrike">
                <a:solidFill>
                  <a:srgbClr val="0e3367"/>
                </a:solidFill>
                <a:latin typeface="Times New Roman"/>
              </a:rPr>
              <a:t>духовно-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нравственных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6" name="object 5"/>
          <p:cNvSpPr/>
          <p:nvPr/>
        </p:nvSpPr>
        <p:spPr>
          <a:xfrm>
            <a:off x="1422000" y="3246840"/>
            <a:ext cx="409680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7000"/>
              </a:lnSpc>
              <a:spcBef>
                <a:spcPts val="99"/>
              </a:spcBef>
              <a:buNone/>
              <a:tabLst>
                <a:tab algn="l" pos="2010240"/>
                <a:tab algn="l" pos="261432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ценностях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российского подрастающего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поколения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7" name="object 6"/>
          <p:cNvSpPr/>
          <p:nvPr/>
        </p:nvSpPr>
        <p:spPr>
          <a:xfrm>
            <a:off x="5691240" y="3246840"/>
            <a:ext cx="3231000" cy="118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71800" indent="-259200">
              <a:lnSpc>
                <a:spcPct val="107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народа,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воспитание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как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знающего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8" name="object 7"/>
          <p:cNvSpPr/>
          <p:nvPr/>
        </p:nvSpPr>
        <p:spPr>
          <a:xfrm>
            <a:off x="1422000" y="4030200"/>
            <a:ext cx="749952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7000"/>
              </a:lnSpc>
              <a:spcBef>
                <a:spcPts val="99"/>
              </a:spcBef>
              <a:buNone/>
              <a:tabLst>
                <a:tab algn="l" pos="2054880"/>
                <a:tab algn="l" pos="3531960"/>
                <a:tab algn="l" pos="3996720"/>
                <a:tab algn="l" pos="5541120"/>
                <a:tab algn="l" pos="659268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уважающего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историю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культуру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своей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семьи,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большой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малой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Родины;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9" name="object 8"/>
          <p:cNvSpPr/>
          <p:nvPr/>
        </p:nvSpPr>
        <p:spPr>
          <a:xfrm>
            <a:off x="1078920" y="4812120"/>
            <a:ext cx="784260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55680" indent="-343440">
              <a:lnSpc>
                <a:spcPct val="107000"/>
              </a:lnSpc>
              <a:spcBef>
                <a:spcPts val="99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  <a:tab algn="l" pos="1848960"/>
                <a:tab algn="l" pos="1910160"/>
                <a:tab algn="l" pos="3216240"/>
                <a:tab algn="l" pos="594504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создание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единого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образовательного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пространства обучения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0" name="object 9"/>
          <p:cNvSpPr/>
          <p:nvPr/>
        </p:nvSpPr>
        <p:spPr>
          <a:xfrm>
            <a:off x="1422000" y="5621400"/>
            <a:ext cx="178524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поступления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1" name="object 10"/>
          <p:cNvSpPr/>
          <p:nvPr/>
        </p:nvSpPr>
        <p:spPr>
          <a:xfrm>
            <a:off x="3436920" y="5203800"/>
            <a:ext cx="5486040" cy="118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30840" indent="-318600">
              <a:lnSpc>
                <a:spcPct val="107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рождения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до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общеобразовательную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2" name="object 11"/>
          <p:cNvSpPr/>
          <p:nvPr/>
        </p:nvSpPr>
        <p:spPr>
          <a:xfrm>
            <a:off x="1422000" y="6013080"/>
            <a:ext cx="733068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организацию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вне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зависимости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места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проживания</a:t>
            </a:r>
            <a:r>
              <a:rPr b="0" lang="ru-RU" sz="2400" spc="-12" strike="noStrike">
                <a:solidFill>
                  <a:srgbClr val="0e3367"/>
                </a:solidFill>
                <a:latin typeface="Times New Roman"/>
              </a:rPr>
              <a:t>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title"/>
          </p:nvPr>
        </p:nvSpPr>
        <p:spPr>
          <a:xfrm>
            <a:off x="1311480" y="467280"/>
            <a:ext cx="5992920" cy="1158480"/>
          </a:xfrm>
          <a:prstGeom prst="rect">
            <a:avLst/>
          </a:prstGeom>
          <a:noFill/>
          <a:ln w="0">
            <a:noFill/>
          </a:ln>
        </p:spPr>
        <p:txBody>
          <a:bodyPr lIns="0" rIns="0" tIns="13320" bIns="0" anchor="t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3200" spc="-1" strike="noStrike">
                <a:solidFill>
                  <a:srgbClr val="a6014b"/>
                </a:solidFill>
                <a:latin typeface="Times New Roman"/>
              </a:rPr>
              <a:t>Основные</a:t>
            </a:r>
            <a:r>
              <a:rPr b="1" lang="ru-RU" sz="3200" spc="-13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200" spc="-1" strike="noStrike">
                <a:solidFill>
                  <a:srgbClr val="a6014b"/>
                </a:solidFill>
                <a:latin typeface="Times New Roman"/>
              </a:rPr>
              <a:t>функции</a:t>
            </a:r>
            <a:r>
              <a:rPr b="1" lang="ru-RU" sz="3200" spc="-12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200" spc="-12" strike="noStrike">
                <a:solidFill>
                  <a:srgbClr val="a6014b"/>
                </a:solidFill>
                <a:latin typeface="Times New Roman"/>
              </a:rPr>
              <a:t>Программы</a:t>
            </a:r>
            <a:endParaRPr b="0" lang="ru-RU" sz="3200" spc="-1" strike="noStrike"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object 2"/>
          <p:cNvSpPr/>
          <p:nvPr/>
        </p:nvSpPr>
        <p:spPr>
          <a:xfrm>
            <a:off x="978480" y="484920"/>
            <a:ext cx="7873560" cy="62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Документ</a:t>
            </a:r>
            <a:r>
              <a:rPr b="1" lang="ru-RU" sz="2400" spc="-11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рассчитан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на</a:t>
            </a:r>
            <a:r>
              <a:rPr b="1" lang="ru-RU" sz="24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дошкольное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воспитания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обучение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детей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разных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возрастных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групп:</a:t>
            </a:r>
            <a:endParaRPr b="0" lang="ru-RU" sz="2400" spc="-1" strike="noStrike">
              <a:latin typeface="Arial"/>
            </a:endParaRPr>
          </a:p>
          <a:p>
            <a:pPr marL="196200" indent="-193680">
              <a:lnSpc>
                <a:spcPct val="100000"/>
              </a:lnSpc>
              <a:buClr>
                <a:srgbClr val="0e3367"/>
              </a:buClr>
              <a:buSzPct val="94000"/>
              <a:buFont typeface="Wingdings" charset="2"/>
              <a:buChar char=""/>
              <a:tabLst>
                <a:tab algn="l" pos="1962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рождения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года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(младенческий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период);</a:t>
            </a:r>
            <a:endParaRPr b="0" lang="ru-RU" sz="2400" spc="-1" strike="noStrike">
              <a:latin typeface="Arial"/>
            </a:endParaRPr>
          </a:p>
          <a:p>
            <a:pPr marL="196200" indent="-193680">
              <a:lnSpc>
                <a:spcPct val="100000"/>
              </a:lnSpc>
              <a:buClr>
                <a:srgbClr val="0e3367"/>
              </a:buClr>
              <a:buSzPct val="94000"/>
              <a:buFont typeface="Wingdings" charset="2"/>
              <a:buChar char=""/>
              <a:tabLst>
                <a:tab algn="l" pos="1962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1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3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лет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(ранний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дошкольный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период);</a:t>
            </a:r>
            <a:endParaRPr b="0" lang="ru-RU" sz="2400" spc="-1" strike="noStrike">
              <a:latin typeface="Arial"/>
            </a:endParaRPr>
          </a:p>
          <a:p>
            <a:pPr marL="196920" indent="-196920">
              <a:lnSpc>
                <a:spcPct val="100000"/>
              </a:lnSpc>
              <a:buClr>
                <a:srgbClr val="0e3367"/>
              </a:buClr>
              <a:buSzPct val="96000"/>
              <a:buFont typeface="Wingdings" charset="2"/>
              <a:buChar char=""/>
              <a:tabLst>
                <a:tab algn="l" pos="19692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3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7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лет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(дошкольный</a:t>
            </a:r>
            <a:r>
              <a:rPr b="1" lang="ru-RU" sz="2400" spc="-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период).</a:t>
            </a:r>
            <a:endParaRPr b="0" lang="ru-RU" sz="24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19692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Структура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ФОП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ДО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Программа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состоит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из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трех</a:t>
            </a:r>
            <a:endParaRPr b="0" lang="ru-RU" sz="24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19692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разделов: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целевого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содержательного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организационного</a:t>
            </a:r>
            <a:r>
              <a:rPr b="1" lang="ru-RU" sz="2400" spc="-3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а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также</a:t>
            </a:r>
            <a:r>
              <a:rPr b="1" lang="ru-RU" sz="2400" spc="-4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содержит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себе</a:t>
            </a:r>
            <a:r>
              <a:rPr b="1" lang="ru-RU" sz="24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учебно-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методические</a:t>
            </a:r>
            <a:r>
              <a:rPr b="1" lang="ru-RU" sz="24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документы:</a:t>
            </a:r>
            <a:endParaRPr b="0" lang="ru-RU" sz="2400" spc="-1" strike="noStrike">
              <a:latin typeface="Arial"/>
            </a:endParaRPr>
          </a:p>
          <a:p>
            <a:pPr marL="198000" indent="-196920">
              <a:lnSpc>
                <a:spcPct val="100000"/>
              </a:lnSpc>
              <a:buClr>
                <a:srgbClr val="0e3367"/>
              </a:buClr>
              <a:buSzPct val="96000"/>
              <a:buFont typeface="Times New Roman"/>
              <a:buChar char="●"/>
              <a:tabLst>
                <a:tab algn="l" pos="1980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федеральную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рабочую</a:t>
            </a:r>
            <a:r>
              <a:rPr b="1" lang="ru-RU" sz="2400" spc="-12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программу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воспитания;</a:t>
            </a:r>
            <a:endParaRPr b="0" lang="ru-RU" sz="2400" spc="-1" strike="noStrike">
              <a:latin typeface="Arial"/>
            </a:endParaRPr>
          </a:p>
          <a:p>
            <a:pPr marL="12600" indent="-10080">
              <a:lnSpc>
                <a:spcPct val="100000"/>
              </a:lnSpc>
              <a:spcBef>
                <a:spcPts val="6"/>
              </a:spcBef>
              <a:buClr>
                <a:srgbClr val="0e3367"/>
              </a:buClr>
              <a:buSzPct val="94000"/>
              <a:buFont typeface="Times New Roman"/>
              <a:buChar char="●"/>
              <a:tabLst>
                <a:tab algn="l" pos="1962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примерный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режим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распорядок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дня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дошкольной группе;</a:t>
            </a:r>
            <a:endParaRPr b="0" lang="ru-RU" sz="2400" spc="-1" strike="noStrike">
              <a:latin typeface="Arial"/>
            </a:endParaRPr>
          </a:p>
          <a:p>
            <a:pPr marL="12600" indent="259560">
              <a:lnSpc>
                <a:spcPct val="100000"/>
              </a:lnSpc>
              <a:buClr>
                <a:srgbClr val="0e3367"/>
              </a:buClr>
              <a:buFont typeface="Times New Roman"/>
              <a:buChar char="●"/>
              <a:tabLst>
                <a:tab algn="l" pos="27252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примерный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перечень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литературных,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музыкальных,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художественных,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анимационных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произведений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для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реализации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Федеральной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программы;</a:t>
            </a:r>
            <a:endParaRPr b="0" lang="ru-RU" sz="2400" spc="-1" strike="noStrike">
              <a:latin typeface="Arial"/>
            </a:endParaRPr>
          </a:p>
          <a:p>
            <a:pPr marL="12600" indent="-10080">
              <a:lnSpc>
                <a:spcPct val="100000"/>
              </a:lnSpc>
              <a:buClr>
                <a:srgbClr val="0e3367"/>
              </a:buClr>
              <a:buSzPct val="94000"/>
              <a:buFont typeface="Times New Roman"/>
              <a:buChar char="●"/>
              <a:tabLst>
                <a:tab algn="l" pos="1962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федеральный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календарный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план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воспитательной работы.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ftr" idx="14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1378440"/>
          </a:xfrm>
          <a:prstGeom prst="rect">
            <a:avLst/>
          </a:prstGeom>
          <a:noFill/>
          <a:ln w="0">
            <a:noFill/>
          </a:ln>
        </p:spPr>
        <p:txBody>
          <a:bodyPr lIns="0" rIns="0" tIns="233280" bIns="0" anchor="t">
            <a:noAutofit/>
          </a:bodyPr>
          <a:p>
            <a:pPr marL="38592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3600" spc="-1" strike="noStrike">
                <a:solidFill>
                  <a:srgbClr val="a6014b"/>
                </a:solidFill>
                <a:latin typeface="Times New Roman"/>
              </a:rPr>
              <a:t>Основная</a:t>
            </a:r>
            <a:r>
              <a:rPr b="1" lang="ru-RU" sz="36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" strike="noStrike">
                <a:solidFill>
                  <a:srgbClr val="a6014b"/>
                </a:solidFill>
                <a:latin typeface="Times New Roman"/>
              </a:rPr>
              <a:t>цель</a:t>
            </a:r>
            <a:r>
              <a:rPr b="1" lang="ru-RU" sz="36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2" strike="noStrike">
                <a:solidFill>
                  <a:srgbClr val="a6014b"/>
                </a:solidFill>
                <a:latin typeface="Times New Roman"/>
              </a:rPr>
              <a:t>программы</a:t>
            </a:r>
            <a:endParaRPr b="0" lang="ru-RU" sz="3600" spc="-1" strike="noStrike"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ftr" idx="15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68" name="object 3"/>
          <p:cNvSpPr/>
          <p:nvPr/>
        </p:nvSpPr>
        <p:spPr>
          <a:xfrm>
            <a:off x="1222200" y="1592280"/>
            <a:ext cx="7174440" cy="299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  <a:tabLst>
                <a:tab algn="l" pos="1281600"/>
              </a:tabLst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Целью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Федеральной</a:t>
            </a:r>
            <a:r>
              <a:rPr b="1" lang="ru-RU" sz="2800" spc="-15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программы</a:t>
            </a:r>
            <a:r>
              <a:rPr b="1" lang="ru-RU" sz="2800" spc="-12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является разностороннее</a:t>
            </a:r>
            <a:r>
              <a:rPr b="1" lang="ru-RU" sz="28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8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ребёнка</a:t>
            </a:r>
            <a:r>
              <a:rPr b="1" lang="ru-RU" sz="28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8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период </a:t>
            </a:r>
            <a:r>
              <a:rPr b="1" lang="ru-RU" sz="2800" spc="-21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8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детства</a:t>
            </a:r>
            <a:r>
              <a:rPr b="1" lang="ru-RU" sz="28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8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учётом</a:t>
            </a:r>
            <a:r>
              <a:rPr b="1" lang="ru-RU" sz="28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возрастных</a:t>
            </a:r>
            <a:r>
              <a:rPr b="1" lang="ru-RU" sz="28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индивидуальных</a:t>
            </a:r>
            <a:r>
              <a:rPr b="1" lang="ru-RU" sz="28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особенностей</a:t>
            </a:r>
            <a:r>
              <a:rPr b="1" lang="ru-RU" sz="28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8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основе </a:t>
            </a:r>
            <a:r>
              <a:rPr b="1" lang="ru-RU" sz="2800" spc="-41" strike="noStrike">
                <a:solidFill>
                  <a:srgbClr val="0e3367"/>
                </a:solidFill>
                <a:latin typeface="Times New Roman"/>
              </a:rPr>
              <a:t>духовно-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нравственных</a:t>
            </a:r>
            <a:r>
              <a:rPr b="1" lang="ru-RU" sz="28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ценностей</a:t>
            </a:r>
            <a:endParaRPr b="0" lang="ru-RU" sz="2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  <a:buNone/>
              <a:tabLst>
                <a:tab algn="l" pos="1281600"/>
              </a:tabLst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российского</a:t>
            </a:r>
            <a:r>
              <a:rPr b="1" lang="ru-RU" sz="2800" spc="-13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народа,</a:t>
            </a:r>
            <a:r>
              <a:rPr b="1" lang="ru-RU" sz="28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исторических</a:t>
            </a:r>
            <a:r>
              <a:rPr b="1" lang="ru-RU" sz="28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800" spc="-21" strike="noStrike">
                <a:solidFill>
                  <a:srgbClr val="0e3367"/>
                </a:solidFill>
                <a:latin typeface="Times New Roman"/>
              </a:rPr>
              <a:t>национально-</a:t>
            </a:r>
            <a:r>
              <a:rPr b="1" lang="ru-RU" sz="2800" spc="-32" strike="noStrike">
                <a:solidFill>
                  <a:srgbClr val="0e3367"/>
                </a:solidFill>
                <a:latin typeface="Times New Roman"/>
              </a:rPr>
              <a:t>культурных</a:t>
            </a:r>
            <a:r>
              <a:rPr b="1" lang="ru-RU" sz="2800" spc="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традиций.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1416600"/>
          </a:xfrm>
          <a:prstGeom prst="rect">
            <a:avLst/>
          </a:prstGeom>
          <a:noFill/>
          <a:ln w="0">
            <a:noFill/>
          </a:ln>
        </p:spPr>
        <p:txBody>
          <a:bodyPr lIns="0" rIns="0" tIns="271440" bIns="0" anchor="t">
            <a:noAutofit/>
          </a:bodyPr>
          <a:p>
            <a:pPr marL="193176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Задачи</a:t>
            </a:r>
            <a:r>
              <a:rPr b="1" lang="ru-RU" sz="2800" spc="-12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программы: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ftr" idx="16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71" name="object 3"/>
          <p:cNvSpPr/>
          <p:nvPr/>
        </p:nvSpPr>
        <p:spPr>
          <a:xfrm>
            <a:off x="1050480" y="1412640"/>
            <a:ext cx="7758000" cy="428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indent="253440" algn="just">
              <a:lnSpc>
                <a:spcPct val="100000"/>
              </a:lnSpc>
              <a:spcBef>
                <a:spcPts val="105"/>
              </a:spcBef>
              <a:buClr>
                <a:srgbClr val="0e3367"/>
              </a:buClr>
              <a:buFont typeface="StarSymbol"/>
              <a:buAutoNum type="arabicPeriod"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Обеспечение</a:t>
            </a:r>
            <a:r>
              <a:rPr b="1" lang="ru-RU" sz="20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единых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Российской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Федерации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содержания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ДО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планируемых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результатов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освоения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образовательной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программы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ДО;</a:t>
            </a:r>
            <a:endParaRPr b="0" lang="ru-RU" sz="2000" spc="-1" strike="noStrike">
              <a:latin typeface="Arial"/>
            </a:endParaRPr>
          </a:p>
          <a:p>
            <a:pPr marL="12600" indent="253440">
              <a:lnSpc>
                <a:spcPct val="100000"/>
              </a:lnSpc>
              <a:buClr>
                <a:srgbClr val="0e3367"/>
              </a:buClr>
              <a:buFont typeface="StarSymbol"/>
              <a:buAutoNum type="arabicPeriod"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Приобщение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(в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соответствии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возрастными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особенностями)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базовым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ценностям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российского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народа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-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жизнь,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достоинство,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права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свободы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человека,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патриотизм,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гражданственность,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высокие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нравственные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идеалы,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крепкая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семья,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созидательный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труд,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приоритет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духовного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над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материальным,</a:t>
            </a:r>
            <a:r>
              <a:rPr b="1" lang="ru-RU" sz="20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гуманизм,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милосердие,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справедливость,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2660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коллективизм,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взаимопомощь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взаимоуважение,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историческая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память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преемственность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поколений,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единство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народов</a:t>
            </a:r>
            <a:r>
              <a:rPr b="1" lang="ru-RU" sz="20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России;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создание</a:t>
            </a:r>
            <a:r>
              <a:rPr b="1" lang="ru-RU" sz="20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условий</a:t>
            </a:r>
            <a:r>
              <a:rPr b="1" lang="ru-RU" sz="20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формирования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ценностного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к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окружающему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миру,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становления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опыта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действий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поступков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на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осмысления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ценностей;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2789640" y="283320"/>
            <a:ext cx="282924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Задачи</a:t>
            </a:r>
            <a:r>
              <a:rPr b="1" lang="ru-RU" sz="2400" spc="-14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Программы: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173" name="object 3"/>
          <p:cNvSpPr/>
          <p:nvPr/>
        </p:nvSpPr>
        <p:spPr>
          <a:xfrm>
            <a:off x="978480" y="990720"/>
            <a:ext cx="432468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  <a:tabLst>
                <a:tab algn="l" pos="438840"/>
                <a:tab algn="l" pos="2024280"/>
              </a:tabLst>
            </a:pP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3.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Построение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(структурирование)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4" name="object 4"/>
          <p:cNvSpPr/>
          <p:nvPr/>
        </p:nvSpPr>
        <p:spPr>
          <a:xfrm>
            <a:off x="5514480" y="990720"/>
            <a:ext cx="138276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содержания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5" name="object 5"/>
          <p:cNvSpPr/>
          <p:nvPr/>
        </p:nvSpPr>
        <p:spPr>
          <a:xfrm>
            <a:off x="978480" y="1296000"/>
            <a:ext cx="588168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  <a:tabLst>
                <a:tab algn="l" pos="1795680"/>
                <a:tab algn="l" pos="2296800"/>
                <a:tab algn="l" pos="3281760"/>
                <a:tab algn="l" pos="4150440"/>
                <a:tab algn="l" pos="57218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учета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возрастных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6" name="object 6"/>
          <p:cNvSpPr/>
          <p:nvPr/>
        </p:nvSpPr>
        <p:spPr>
          <a:xfrm>
            <a:off x="7063200" y="990720"/>
            <a:ext cx="2004480" cy="62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5652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образовательной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индивидуальных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7" name="object 7"/>
          <p:cNvSpPr/>
          <p:nvPr/>
        </p:nvSpPr>
        <p:spPr>
          <a:xfrm>
            <a:off x="100080" y="1600920"/>
            <a:ext cx="8969040" cy="519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89100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особенностей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развития;</a:t>
            </a:r>
            <a:endParaRPr b="0" lang="ru-RU" sz="2000" spc="-1" strike="noStrike">
              <a:latin typeface="Arial"/>
            </a:endParaRPr>
          </a:p>
          <a:p>
            <a:pPr marL="891000" indent="316080" algn="just">
              <a:lnSpc>
                <a:spcPct val="100000"/>
              </a:lnSpc>
              <a:buClr>
                <a:srgbClr val="0e3367"/>
              </a:buClr>
              <a:buFont typeface="StarSymbol"/>
              <a:buAutoNum type="arabicPeriod" startAt="4"/>
              <a:tabLst>
                <a:tab algn="l" pos="120708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Создание</a:t>
            </a:r>
            <a:r>
              <a:rPr b="1" lang="ru-RU" sz="2000" spc="38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условий</a:t>
            </a:r>
            <a:r>
              <a:rPr b="1" lang="ru-RU" sz="2000" spc="4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4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равного</a:t>
            </a:r>
            <a:r>
              <a:rPr b="1" lang="ru-RU" sz="2000" spc="4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доступа</a:t>
            </a:r>
            <a:r>
              <a:rPr b="1" lang="ru-RU" sz="2000" spc="39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000" spc="4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образованию</a:t>
            </a:r>
            <a:r>
              <a:rPr b="1" lang="ru-RU" sz="2000" spc="4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4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всех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000" spc="3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000" spc="4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возраста</a:t>
            </a:r>
            <a:r>
              <a:rPr b="1" lang="ru-RU" sz="2000" spc="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учетом</a:t>
            </a:r>
            <a:r>
              <a:rPr b="1" lang="ru-RU" sz="2000" spc="3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разнообразия</a:t>
            </a:r>
            <a:r>
              <a:rPr b="1" lang="ru-RU" sz="2000" spc="3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образовательных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потребностей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индивидуальных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возможностей;</a:t>
            </a:r>
            <a:endParaRPr b="0" lang="ru-RU" sz="2000" spc="-1" strike="noStrike">
              <a:latin typeface="Arial"/>
            </a:endParaRPr>
          </a:p>
          <a:p>
            <a:pPr marL="891000" indent="273600" algn="just">
              <a:lnSpc>
                <a:spcPct val="100000"/>
              </a:lnSpc>
              <a:buClr>
                <a:srgbClr val="0e3367"/>
              </a:buClr>
              <a:buFont typeface="StarSymbol"/>
              <a:buAutoNum type="arabicPeriod" startAt="4"/>
              <a:tabLst>
                <a:tab algn="l" pos="116460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Охрана</a:t>
            </a:r>
            <a:r>
              <a:rPr b="1" lang="ru-RU" sz="2000" spc="8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укрепление</a:t>
            </a:r>
            <a:r>
              <a:rPr b="1" lang="ru-RU" sz="2000" spc="6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физического</a:t>
            </a:r>
            <a:r>
              <a:rPr b="1" lang="ru-RU" sz="2000" spc="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8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психического</a:t>
            </a:r>
            <a:r>
              <a:rPr b="1" lang="ru-RU" sz="2000" spc="8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здоровья</a:t>
            </a:r>
            <a:r>
              <a:rPr b="1" lang="ru-RU" sz="2000" spc="9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детей,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том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числе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эмоционального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благополучия;</a:t>
            </a:r>
            <a:endParaRPr b="0" lang="ru-RU" sz="2000" spc="-1" strike="noStrike">
              <a:latin typeface="Arial"/>
            </a:endParaRPr>
          </a:p>
          <a:p>
            <a:pPr marL="891000" indent="346680" algn="just">
              <a:lnSpc>
                <a:spcPct val="100000"/>
              </a:lnSpc>
              <a:buClr>
                <a:srgbClr val="0e3367"/>
              </a:buClr>
              <a:buFont typeface="StarSymbol"/>
              <a:buAutoNum type="arabicPeriod" startAt="4"/>
              <a:tabLst>
                <a:tab algn="l" pos="123768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Обеспечение</a:t>
            </a:r>
            <a:r>
              <a:rPr b="1" lang="ru-RU" sz="2000" spc="89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развития</a:t>
            </a:r>
            <a:r>
              <a:rPr b="1" lang="ru-RU" sz="2000" spc="97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физических,</a:t>
            </a:r>
            <a:r>
              <a:rPr b="1" lang="ru-RU" sz="2000" spc="77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личностных,</a:t>
            </a:r>
            <a:r>
              <a:rPr b="1" lang="ru-RU" sz="2000" spc="97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нравственных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качеств</a:t>
            </a:r>
            <a:r>
              <a:rPr b="1" lang="ru-RU" sz="2000" spc="3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3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000" spc="3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патриотизма,</a:t>
            </a:r>
            <a:r>
              <a:rPr b="1" lang="ru-RU" sz="2000" spc="38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интеллектуальных</a:t>
            </a:r>
            <a:r>
              <a:rPr b="1" lang="ru-RU" sz="2000" spc="38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36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художественно-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творческих</a:t>
            </a:r>
            <a:r>
              <a:rPr b="1" lang="ru-RU" sz="2000" spc="42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способностей</a:t>
            </a:r>
            <a:r>
              <a:rPr b="1" lang="ru-RU" sz="2000" spc="429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ребенка,</a:t>
            </a:r>
            <a:r>
              <a:rPr b="1" lang="ru-RU" sz="2000" spc="42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его</a:t>
            </a:r>
            <a:r>
              <a:rPr b="1" lang="ru-RU" sz="2000" spc="42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инициативности, самостоятельности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ответственности;</a:t>
            </a:r>
            <a:endParaRPr b="0" lang="ru-RU" sz="2000" spc="-1" strike="noStrike">
              <a:latin typeface="Arial"/>
            </a:endParaRPr>
          </a:p>
          <a:p>
            <a:pPr marL="891000" algn="just">
              <a:lnSpc>
                <a:spcPct val="100000"/>
              </a:lnSpc>
              <a:buNone/>
              <a:tabLst>
                <a:tab algn="l" pos="123768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7</a:t>
            </a:r>
            <a:r>
              <a:rPr b="1" lang="ru-RU" sz="2000" spc="18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Обеспечение</a:t>
            </a:r>
            <a:r>
              <a:rPr b="1" lang="ru-RU" sz="2000" spc="194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психолого-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педагогической</a:t>
            </a:r>
            <a:r>
              <a:rPr b="1" lang="ru-RU" sz="2000" spc="18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поддержки</a:t>
            </a:r>
            <a:r>
              <a:rPr b="1" lang="ru-RU" sz="2000" spc="18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семьи</a:t>
            </a:r>
            <a:r>
              <a:rPr b="1" lang="ru-RU" sz="2000" spc="188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повышение</a:t>
            </a:r>
            <a:r>
              <a:rPr b="1" lang="ru-RU" sz="2000" spc="9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компетентности</a:t>
            </a:r>
            <a:r>
              <a:rPr b="1" lang="ru-RU" sz="2000" spc="13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родителей</a:t>
            </a:r>
            <a:r>
              <a:rPr b="1" lang="ru-RU" sz="2000" spc="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(законных</a:t>
            </a:r>
            <a:r>
              <a:rPr b="1" lang="ru-RU" sz="2000" spc="10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представителей)</a:t>
            </a:r>
            <a:r>
              <a:rPr b="1" lang="ru-RU" sz="2000" spc="11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вопросах</a:t>
            </a:r>
            <a:r>
              <a:rPr b="1" lang="ru-RU" sz="2000" spc="46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воспитания,</a:t>
            </a:r>
            <a:r>
              <a:rPr b="1" lang="ru-RU" sz="2000" spc="4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обучения</a:t>
            </a:r>
            <a:r>
              <a:rPr b="1" lang="ru-RU" sz="2000" spc="47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47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развития,</a:t>
            </a:r>
            <a:r>
              <a:rPr b="1" lang="ru-RU" sz="2000" spc="4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охраны</a:t>
            </a:r>
            <a:r>
              <a:rPr b="1" lang="ru-RU" sz="2000" spc="47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46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укрепления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здоровья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детей,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обеспечения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безопасности;</a:t>
            </a:r>
            <a:endParaRPr b="0" lang="ru-RU" sz="2000" spc="-1" strike="noStrike">
              <a:latin typeface="Arial"/>
            </a:endParaRPr>
          </a:p>
          <a:p>
            <a:pPr marL="891000" algn="just">
              <a:lnSpc>
                <a:spcPct val="100000"/>
              </a:lnSpc>
              <a:spcBef>
                <a:spcPts val="6"/>
              </a:spcBef>
              <a:buNone/>
              <a:tabLst>
                <a:tab algn="l" pos="123768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8.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Достижение</a:t>
            </a:r>
            <a:r>
              <a:rPr b="1" lang="ru-RU" sz="20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детьми</a:t>
            </a:r>
            <a:r>
              <a:rPr b="1" lang="ru-RU" sz="20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0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этапе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завершения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уровня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необходимого</a:t>
            </a:r>
            <a:r>
              <a:rPr b="1" lang="ru-RU" sz="2000" spc="20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20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достаточного</a:t>
            </a:r>
            <a:r>
              <a:rPr b="1" lang="ru-RU" sz="2000" spc="20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199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успешного</a:t>
            </a:r>
            <a:r>
              <a:rPr b="1" lang="ru-RU" sz="2000" spc="208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освоения</a:t>
            </a:r>
            <a:r>
              <a:rPr b="1" lang="ru-RU" sz="2000" spc="208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ими</a:t>
            </a:r>
            <a:endParaRPr b="0" lang="ru-RU" sz="2000" spc="-1" strike="noStrike">
              <a:latin typeface="Arial"/>
            </a:endParaRPr>
          </a:p>
          <a:p>
            <a:pPr marL="12600" algn="just">
              <a:lnSpc>
                <a:spcPct val="100000"/>
              </a:lnSpc>
              <a:buNone/>
              <a:tabLst>
                <a:tab algn="l" pos="1237680"/>
              </a:tabLst>
            </a:pPr>
            <a:r>
              <a:rPr b="0" lang="ru-RU" sz="900" spc="-1" strike="noStrike" baseline="4000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900" spc="-32" strike="noStrike" baseline="4000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900" spc="-1" strike="noStrike" baseline="4000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900" spc="-46" strike="noStrike" baseline="4000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900" spc="-1" strike="noStrike" baseline="4000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900" spc="-7" strike="noStrike" baseline="4000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900" spc="-15" strike="noStrike" baseline="4000">
                <a:solidFill>
                  <a:srgbClr val="006fc0"/>
                </a:solidFill>
                <a:latin typeface="Times New Roman"/>
              </a:rPr>
              <a:t>Петровна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образовательных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программ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начального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общего;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3288600" y="555840"/>
            <a:ext cx="376956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Принципы</a:t>
            </a:r>
            <a:r>
              <a:rPr b="1" lang="ru-RU" sz="2800" spc="-15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программы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ftr" idx="17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80" name="object 3"/>
          <p:cNvSpPr/>
          <p:nvPr/>
        </p:nvSpPr>
        <p:spPr>
          <a:xfrm>
            <a:off x="1050480" y="1049400"/>
            <a:ext cx="7873560" cy="275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indent="262080">
              <a:lnSpc>
                <a:spcPct val="100000"/>
              </a:lnSpc>
              <a:spcBef>
                <a:spcPts val="105"/>
              </a:spcBef>
              <a:buClr>
                <a:srgbClr val="0e3367"/>
              </a:buClr>
              <a:buSzPct val="90000"/>
              <a:buFont typeface="StarSymbol"/>
              <a:buAutoNum type="arabicParenR"/>
              <a:tabLst>
                <a:tab algn="l" pos="275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полноценное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проживание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ребенком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всех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этапов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детства (младенческого,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раннего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возраста),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обогащение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(амплификация)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детского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развития;</a:t>
            </a:r>
            <a:endParaRPr b="0" lang="ru-RU" sz="2000" spc="-1" strike="noStrike">
              <a:latin typeface="Arial"/>
            </a:endParaRPr>
          </a:p>
          <a:p>
            <a:pPr marL="225360" indent="-224280" algn="just">
              <a:lnSpc>
                <a:spcPct val="100000"/>
              </a:lnSpc>
              <a:buClr>
                <a:srgbClr val="0e3367"/>
              </a:buClr>
              <a:buSzPct val="95000"/>
              <a:buFont typeface="StarSymbol"/>
              <a:buAutoNum type="arabicParenR"/>
              <a:tabLst>
                <a:tab algn="l" pos="22536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построение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образовательной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основе</a:t>
            </a:r>
            <a:endParaRPr b="0" lang="ru-RU" sz="2000" spc="-1" strike="noStrike">
              <a:latin typeface="Arial"/>
            </a:endParaRPr>
          </a:p>
          <a:p>
            <a:pPr marL="12600" algn="just">
              <a:lnSpc>
                <a:spcPct val="100000"/>
              </a:lnSpc>
              <a:buNone/>
              <a:tabLst>
                <a:tab algn="l" pos="22536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индивидуальных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особенностей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каждого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ребенка,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при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котором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сам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ребенок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становится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активным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выборе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содержания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своего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ДОО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с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семьей;</a:t>
            </a:r>
            <a:endParaRPr b="0" lang="ru-RU" sz="2000" spc="-1" strike="noStrike">
              <a:latin typeface="Arial"/>
            </a:endParaRPr>
          </a:p>
          <a:p>
            <a:pPr marL="12600" algn="just">
              <a:lnSpc>
                <a:spcPct val="100000"/>
              </a:lnSpc>
              <a:buNone/>
              <a:tabLst>
                <a:tab algn="l" pos="22536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6)приобщение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детей к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социокультурным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нормам,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традициям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семьи,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1" name="object 4"/>
          <p:cNvSpPr/>
          <p:nvPr/>
        </p:nvSpPr>
        <p:spPr>
          <a:xfrm>
            <a:off x="1050480" y="3488040"/>
            <a:ext cx="28285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общества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государства;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2" name="object 5"/>
          <p:cNvSpPr/>
          <p:nvPr/>
        </p:nvSpPr>
        <p:spPr>
          <a:xfrm>
            <a:off x="1050480" y="3793320"/>
            <a:ext cx="7856640" cy="153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-1800">
              <a:lnSpc>
                <a:spcPct val="100000"/>
              </a:lnSpc>
              <a:spcBef>
                <a:spcPts val="99"/>
              </a:spcBef>
              <a:buClr>
                <a:srgbClr val="0e3367"/>
              </a:buClr>
              <a:buSzPct val="95000"/>
              <a:buFont typeface="StarSymbol"/>
              <a:buAutoNum type="arabicParenR" startAt="7"/>
              <a:tabLst>
                <a:tab algn="l" pos="2246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познавательных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интересов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познавательных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действий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деятельности;</a:t>
            </a:r>
            <a:endParaRPr b="0" lang="ru-RU" sz="2000" spc="-1" strike="noStrike">
              <a:latin typeface="Arial"/>
            </a:endParaRPr>
          </a:p>
          <a:p>
            <a:pPr marL="12600" indent="-1800">
              <a:lnSpc>
                <a:spcPct val="100000"/>
              </a:lnSpc>
              <a:buClr>
                <a:srgbClr val="0e3367"/>
              </a:buClr>
              <a:buSzPct val="95000"/>
              <a:buFont typeface="StarSymbol"/>
              <a:buAutoNum type="arabicParenR" startAt="7"/>
              <a:tabLst>
                <a:tab algn="l" pos="2246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возрастная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адекватность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образования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(соответствие условий,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требований,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методов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возрасту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особенностям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развития);</a:t>
            </a:r>
            <a:endParaRPr b="0" lang="ru-RU" sz="2000" spc="-1" strike="noStrike">
              <a:latin typeface="Arial"/>
            </a:endParaRPr>
          </a:p>
          <a:p>
            <a:pPr marL="224640" indent="-213840">
              <a:lnSpc>
                <a:spcPct val="100000"/>
              </a:lnSpc>
              <a:spcBef>
                <a:spcPts val="6"/>
              </a:spcBef>
              <a:buClr>
                <a:srgbClr val="0e3367"/>
              </a:buClr>
              <a:buSzPct val="95000"/>
              <a:buFont typeface="StarSymbol"/>
              <a:buAutoNum type="arabicParenR" startAt="7"/>
              <a:tabLst>
                <a:tab algn="l" pos="2246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учет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этнокультурной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ситуации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развития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детей.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3" name="object 6"/>
          <p:cNvSpPr/>
          <p:nvPr/>
        </p:nvSpPr>
        <p:spPr>
          <a:xfrm>
            <a:off x="1050480" y="3636000"/>
            <a:ext cx="14112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0" lang="ru-RU" sz="1800" spc="-52" strike="noStrike">
                <a:latin typeface="Calibri"/>
              </a:rPr>
              <a:t>1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1575360" y="555840"/>
            <a:ext cx="616932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2350080" indent="-2338200">
              <a:lnSpc>
                <a:spcPct val="100000"/>
              </a:lnSpc>
              <a:spcBef>
                <a:spcPts val="96"/>
              </a:spcBef>
              <a:buNone/>
              <a:tabLst>
                <a:tab algn="l" pos="0"/>
              </a:tabLst>
            </a:pPr>
            <a:r>
              <a:rPr b="1" lang="ru-RU" sz="2800" spc="-21" strike="noStrike">
                <a:solidFill>
                  <a:srgbClr val="a6014b"/>
                </a:solidFill>
                <a:latin typeface="Times New Roman"/>
              </a:rPr>
              <a:t>Планируемые</a:t>
            </a:r>
            <a:r>
              <a:rPr b="1" lang="ru-RU" sz="28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32" strike="noStrike">
                <a:solidFill>
                  <a:srgbClr val="a6014b"/>
                </a:solidFill>
                <a:latin typeface="Times New Roman"/>
              </a:rPr>
              <a:t>результаты</a:t>
            </a:r>
            <a:r>
              <a:rPr b="1" lang="ru-RU" sz="2800" spc="-114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реализации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ФОП</a:t>
            </a:r>
            <a:r>
              <a:rPr b="1" lang="ru-RU" sz="2800" spc="-3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26" strike="noStrike">
                <a:solidFill>
                  <a:srgbClr val="a6014b"/>
                </a:solidFill>
                <a:latin typeface="Times New Roman"/>
              </a:rPr>
              <a:t>ДО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ftr" idx="18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86" name="object 3"/>
          <p:cNvSpPr/>
          <p:nvPr/>
        </p:nvSpPr>
        <p:spPr>
          <a:xfrm>
            <a:off x="1338480" y="1423080"/>
            <a:ext cx="7261560" cy="276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Результаты</a:t>
            </a:r>
            <a:r>
              <a:rPr b="1" lang="ru-RU" sz="2000" spc="37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освоения</a:t>
            </a:r>
            <a:r>
              <a:rPr b="1" lang="ru-RU" sz="2000" spc="37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Программы</a:t>
            </a:r>
            <a:r>
              <a:rPr b="1" lang="ru-RU" sz="2000" spc="37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представлены</a:t>
            </a:r>
            <a:r>
              <a:rPr b="1" lang="ru-RU" sz="2000" spc="38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37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виде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целевых</a:t>
            </a:r>
            <a:r>
              <a:rPr b="1" lang="ru-RU" sz="2000" spc="48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ориентиров</a:t>
            </a:r>
            <a:r>
              <a:rPr b="1" lang="ru-RU" sz="2000" spc="49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  и  представляют  собой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возрастные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характеристики</a:t>
            </a:r>
            <a:r>
              <a:rPr b="1" lang="ru-RU" sz="2000" spc="27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возможных</a:t>
            </a:r>
            <a:r>
              <a:rPr b="1" lang="ru-RU" sz="2000" spc="279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достижений</a:t>
            </a:r>
            <a:r>
              <a:rPr b="1" lang="ru-RU" sz="2000" spc="27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000" spc="279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к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завершению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образования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(ФОП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п.15).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endParaRPr b="0" lang="ru-RU" sz="2000" spc="-1" strike="noStrike">
              <a:latin typeface="Arial"/>
            </a:endParaRPr>
          </a:p>
          <a:p>
            <a:pPr marL="12600" algn="just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Целевые</a:t>
            </a:r>
            <a:r>
              <a:rPr b="1" lang="ru-RU" sz="2000" spc="2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ориентиры</a:t>
            </a:r>
            <a:r>
              <a:rPr b="1" lang="ru-RU" sz="2000" spc="2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не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подлежат</a:t>
            </a:r>
            <a:r>
              <a:rPr b="1" lang="ru-RU" sz="2000" spc="19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оценке,</a:t>
            </a:r>
            <a:r>
              <a:rPr b="1" lang="ru-RU" sz="2000" spc="22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том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числе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виде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педагогической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диагностики</a:t>
            </a:r>
            <a:r>
              <a:rPr b="1" lang="ru-RU" sz="2000" spc="9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(мониторинга),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не</a:t>
            </a:r>
            <a:r>
              <a:rPr b="1" lang="ru-RU" sz="2000" spc="9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являются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основанием</a:t>
            </a:r>
            <a:r>
              <a:rPr b="1" lang="ru-RU" sz="2000" spc="137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14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000" spc="14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формального</a:t>
            </a:r>
            <a:r>
              <a:rPr b="1" lang="ru-RU" sz="2000" spc="143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сравнения</a:t>
            </a:r>
            <a:r>
              <a:rPr b="1" lang="ru-RU" sz="2000" spc="14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143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реальными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достижениями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детей.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7" name="object 4"/>
          <p:cNvSpPr/>
          <p:nvPr/>
        </p:nvSpPr>
        <p:spPr>
          <a:xfrm>
            <a:off x="1338480" y="4167000"/>
            <a:ext cx="2805840" cy="31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  <a:tabLst>
                <a:tab algn="l" pos="13982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Освоение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Программы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8" name="object 5"/>
          <p:cNvSpPr/>
          <p:nvPr/>
        </p:nvSpPr>
        <p:spPr>
          <a:xfrm>
            <a:off x="4414680" y="4167000"/>
            <a:ext cx="4184280" cy="62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r">
              <a:lnSpc>
                <a:spcPct val="100000"/>
              </a:lnSpc>
              <a:spcBef>
                <a:spcPts val="99"/>
              </a:spcBef>
              <a:buNone/>
              <a:tabLst>
                <a:tab algn="l" pos="554400"/>
                <a:tab algn="l" pos="2685240"/>
              </a:tabLst>
            </a:pP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не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сопровождается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проведением</a:t>
            </a:r>
            <a:endParaRPr b="0" lang="ru-RU" sz="20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554400"/>
                <a:tab algn="l" pos="26852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аттестации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9" name="object 6"/>
          <p:cNvSpPr/>
          <p:nvPr/>
        </p:nvSpPr>
        <p:spPr>
          <a:xfrm>
            <a:off x="1338480" y="4471920"/>
            <a:ext cx="5565240" cy="62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  <a:tabLst>
                <a:tab algn="l" pos="2277000"/>
                <a:tab algn="l" pos="3972600"/>
                <a:tab algn="l" pos="451800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промежуточных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аттестаций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итоговой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2277000"/>
                <a:tab algn="l" pos="3972600"/>
                <a:tab algn="l" pos="451800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воспитанников.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1488600"/>
          </a:xfrm>
          <a:prstGeom prst="rect">
            <a:avLst/>
          </a:prstGeom>
          <a:noFill/>
          <a:ln w="0">
            <a:noFill/>
          </a:ln>
        </p:spPr>
        <p:txBody>
          <a:bodyPr lIns="0" rIns="0" tIns="343440" bIns="0" anchor="t">
            <a:noAutofit/>
          </a:bodyPr>
          <a:p>
            <a:pPr marL="152028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Содержание</a:t>
            </a:r>
            <a:r>
              <a:rPr b="1" lang="ru-RU" sz="28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ФОП</a:t>
            </a:r>
            <a:r>
              <a:rPr b="1" lang="ru-RU" sz="28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26" strike="noStrike">
                <a:solidFill>
                  <a:srgbClr val="a6014b"/>
                </a:solidFill>
                <a:latin typeface="Times New Roman"/>
              </a:rPr>
              <a:t>ДО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ftr" idx="19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990720" y="1295280"/>
            <a:ext cx="7848360" cy="389988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  <a:tabLst>
                <a:tab algn="l" pos="3733200"/>
                <a:tab algn="l" pos="735912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Программа обеспечивает развитие д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етей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400" spc="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возраста</a:t>
            </a:r>
            <a:r>
              <a:rPr b="1" lang="ru-RU" sz="2400" spc="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8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400" spc="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400" spc="1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общения</a:t>
            </a:r>
            <a:r>
              <a:rPr b="1" lang="ru-RU" sz="2400" spc="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деятельности  с учетом их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возрастных, индивидуальных, психологических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физиологических</a:t>
            </a:r>
            <a:r>
              <a:rPr b="1" lang="ru-RU" sz="24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особенностей.</a:t>
            </a:r>
            <a:endParaRPr b="0" lang="ru-RU" sz="2400" spc="-1" strike="noStrike">
              <a:latin typeface="Calibri"/>
            </a:endParaRPr>
          </a:p>
          <a:p>
            <a:pPr marL="12600" indent="7632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Охватывает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образование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5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образовательным областям.</a:t>
            </a:r>
            <a:endParaRPr b="0" lang="ru-RU" sz="2400" spc="-1" strike="noStrike"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object 2"/>
          <p:cNvGrpSpPr/>
          <p:nvPr/>
        </p:nvGrpSpPr>
        <p:grpSpPr>
          <a:xfrm>
            <a:off x="880920" y="1549800"/>
            <a:ext cx="2555280" cy="1962720"/>
            <a:chOff x="880920" y="1549800"/>
            <a:chExt cx="2555280" cy="1962720"/>
          </a:xfrm>
        </p:grpSpPr>
        <p:pic>
          <p:nvPicPr>
            <p:cNvPr id="194" name="object 3" descr=""/>
            <p:cNvPicPr/>
            <p:nvPr/>
          </p:nvPicPr>
          <p:blipFill>
            <a:blip r:embed="rId1"/>
            <a:stretch/>
          </p:blipFill>
          <p:spPr>
            <a:xfrm>
              <a:off x="880920" y="1575720"/>
              <a:ext cx="2555280" cy="1936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95" name="object 4" descr=""/>
            <p:cNvPicPr/>
            <p:nvPr/>
          </p:nvPicPr>
          <p:blipFill>
            <a:blip r:embed="rId2"/>
            <a:stretch/>
          </p:blipFill>
          <p:spPr>
            <a:xfrm>
              <a:off x="1013400" y="1549800"/>
              <a:ext cx="1817640" cy="923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96" name="object 5" descr=""/>
            <p:cNvPicPr/>
            <p:nvPr/>
          </p:nvPicPr>
          <p:blipFill>
            <a:blip r:embed="rId3"/>
            <a:stretch/>
          </p:blipFill>
          <p:spPr>
            <a:xfrm>
              <a:off x="928080" y="1603080"/>
              <a:ext cx="2460600" cy="184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7" name="object 6"/>
            <p:cNvSpPr/>
            <p:nvPr/>
          </p:nvSpPr>
          <p:spPr>
            <a:xfrm>
              <a:off x="928080" y="1603080"/>
              <a:ext cx="2460960" cy="1841760"/>
            </a:xfrm>
            <a:custGeom>
              <a:avLst/>
              <a:gdLst/>
              <a:ahLst/>
              <a:rect l="l" t="t" r="r" b="b"/>
              <a:pathLst>
                <a:path w="2461260" h="1842135">
                  <a:moveTo>
                    <a:pt x="0" y="0"/>
                  </a:moveTo>
                  <a:lnTo>
                    <a:pt x="1125473" y="0"/>
                  </a:lnTo>
                  <a:lnTo>
                    <a:pt x="1607820" y="0"/>
                  </a:lnTo>
                  <a:lnTo>
                    <a:pt x="1929384" y="0"/>
                  </a:lnTo>
                  <a:lnTo>
                    <a:pt x="1929384" y="546735"/>
                  </a:lnTo>
                  <a:lnTo>
                    <a:pt x="1929384" y="781050"/>
                  </a:lnTo>
                  <a:lnTo>
                    <a:pt x="1929384" y="937260"/>
                  </a:lnTo>
                  <a:lnTo>
                    <a:pt x="1607820" y="937260"/>
                  </a:lnTo>
                  <a:lnTo>
                    <a:pt x="2461006" y="1842135"/>
                  </a:lnTo>
                  <a:lnTo>
                    <a:pt x="1125473" y="937260"/>
                  </a:lnTo>
                  <a:lnTo>
                    <a:pt x="0" y="937260"/>
                  </a:lnTo>
                  <a:lnTo>
                    <a:pt x="0" y="781050"/>
                  </a:lnTo>
                  <a:lnTo>
                    <a:pt x="0" y="54673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>
              <a:solidFill>
                <a:srgbClr val="bd4a47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1195920" y="1627920"/>
            <a:ext cx="1392840" cy="1158480"/>
          </a:xfrm>
          <a:prstGeom prst="rect">
            <a:avLst/>
          </a:prstGeom>
          <a:noFill/>
          <a:ln w="0">
            <a:noFill/>
          </a:ln>
        </p:spPr>
        <p:txBody>
          <a:bodyPr lIns="0" rIns="0" tIns="13320" bIns="0" anchor="t">
            <a:noAutofit/>
          </a:bodyPr>
          <a:p>
            <a:pPr marL="178560" indent="-166320">
              <a:lnSpc>
                <a:spcPct val="100000"/>
              </a:lnSpc>
              <a:spcBef>
                <a:spcPts val="105"/>
              </a:spcBef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Физическое развитие</a:t>
            </a:r>
            <a:endParaRPr b="0" lang="ru-RU" sz="2000" spc="-1" strike="noStrike">
              <a:latin typeface="Calibri"/>
            </a:endParaRPr>
          </a:p>
        </p:txBody>
      </p:sp>
      <p:grpSp>
        <p:nvGrpSpPr>
          <p:cNvPr id="199" name="object 8"/>
          <p:cNvGrpSpPr/>
          <p:nvPr/>
        </p:nvGrpSpPr>
        <p:grpSpPr>
          <a:xfrm>
            <a:off x="838080" y="3741480"/>
            <a:ext cx="2829960" cy="1825560"/>
            <a:chOff x="838080" y="3741480"/>
            <a:chExt cx="2829960" cy="1825560"/>
          </a:xfrm>
        </p:grpSpPr>
        <p:pic>
          <p:nvPicPr>
            <p:cNvPr id="200" name="object 9" descr=""/>
            <p:cNvPicPr/>
            <p:nvPr/>
          </p:nvPicPr>
          <p:blipFill>
            <a:blip r:embed="rId4"/>
            <a:stretch/>
          </p:blipFill>
          <p:spPr>
            <a:xfrm>
              <a:off x="880920" y="3741480"/>
              <a:ext cx="2787120" cy="18255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1" name="object 10" descr=""/>
            <p:cNvPicPr/>
            <p:nvPr/>
          </p:nvPicPr>
          <p:blipFill>
            <a:blip r:embed="rId5"/>
            <a:stretch/>
          </p:blipFill>
          <p:spPr>
            <a:xfrm>
              <a:off x="838080" y="4454640"/>
              <a:ext cx="2310120" cy="923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2" name="object 11" descr=""/>
            <p:cNvPicPr/>
            <p:nvPr/>
          </p:nvPicPr>
          <p:blipFill>
            <a:blip r:embed="rId6"/>
            <a:stretch/>
          </p:blipFill>
          <p:spPr>
            <a:xfrm>
              <a:off x="928080" y="3768480"/>
              <a:ext cx="2692800" cy="1731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3" name="object 12"/>
            <p:cNvSpPr/>
            <p:nvPr/>
          </p:nvSpPr>
          <p:spPr>
            <a:xfrm>
              <a:off x="928080" y="3768480"/>
              <a:ext cx="2693160" cy="1731240"/>
            </a:xfrm>
            <a:custGeom>
              <a:avLst/>
              <a:gdLst/>
              <a:ahLst/>
              <a:rect l="l" t="t" r="r" b="b"/>
              <a:pathLst>
                <a:path w="2693670" h="1731645">
                  <a:moveTo>
                    <a:pt x="0" y="739520"/>
                  </a:moveTo>
                  <a:lnTo>
                    <a:pt x="1209040" y="739520"/>
                  </a:lnTo>
                  <a:lnTo>
                    <a:pt x="2693162" y="0"/>
                  </a:lnTo>
                  <a:lnTo>
                    <a:pt x="1727200" y="739520"/>
                  </a:lnTo>
                  <a:lnTo>
                    <a:pt x="2072639" y="739520"/>
                  </a:lnTo>
                  <a:lnTo>
                    <a:pt x="2072639" y="904874"/>
                  </a:lnTo>
                  <a:lnTo>
                    <a:pt x="2072639" y="1152905"/>
                  </a:lnTo>
                  <a:lnTo>
                    <a:pt x="2072639" y="1731644"/>
                  </a:lnTo>
                  <a:lnTo>
                    <a:pt x="1727200" y="1731644"/>
                  </a:lnTo>
                  <a:lnTo>
                    <a:pt x="1209040" y="1731644"/>
                  </a:lnTo>
                  <a:lnTo>
                    <a:pt x="0" y="1731644"/>
                  </a:lnTo>
                  <a:lnTo>
                    <a:pt x="0" y="1152905"/>
                  </a:lnTo>
                  <a:lnTo>
                    <a:pt x="0" y="904874"/>
                  </a:lnTo>
                  <a:lnTo>
                    <a:pt x="0" y="739520"/>
                  </a:lnTo>
                  <a:close/>
                </a:path>
              </a:pathLst>
            </a:custGeom>
            <a:noFill/>
            <a:ln w="9144">
              <a:solidFill>
                <a:srgbClr val="7c5f9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04" name="object 13"/>
          <p:cNvSpPr/>
          <p:nvPr/>
        </p:nvSpPr>
        <p:spPr>
          <a:xfrm>
            <a:off x="1020600" y="4533480"/>
            <a:ext cx="1886760" cy="62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425520" indent="-413280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Познавательное развитие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205" name="object 14"/>
          <p:cNvGrpSpPr/>
          <p:nvPr/>
        </p:nvGrpSpPr>
        <p:grpSpPr>
          <a:xfrm>
            <a:off x="6166080" y="1662840"/>
            <a:ext cx="2596680" cy="1816200"/>
            <a:chOff x="6166080" y="1662840"/>
            <a:chExt cx="2596680" cy="1816200"/>
          </a:xfrm>
        </p:grpSpPr>
        <p:pic>
          <p:nvPicPr>
            <p:cNvPr id="206" name="object 15" descr=""/>
            <p:cNvPicPr/>
            <p:nvPr/>
          </p:nvPicPr>
          <p:blipFill>
            <a:blip r:embed="rId7"/>
            <a:stretch/>
          </p:blipFill>
          <p:spPr>
            <a:xfrm>
              <a:off x="6166080" y="1688760"/>
              <a:ext cx="2596680" cy="1790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7" name="object 16" descr=""/>
            <p:cNvPicPr/>
            <p:nvPr/>
          </p:nvPicPr>
          <p:blipFill>
            <a:blip r:embed="rId8"/>
            <a:stretch/>
          </p:blipFill>
          <p:spPr>
            <a:xfrm>
              <a:off x="6507360" y="1662840"/>
              <a:ext cx="2217240" cy="1227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8" name="object 17" descr=""/>
            <p:cNvPicPr/>
            <p:nvPr/>
          </p:nvPicPr>
          <p:blipFill>
            <a:blip r:embed="rId9"/>
            <a:stretch/>
          </p:blipFill>
          <p:spPr>
            <a:xfrm>
              <a:off x="6213960" y="1716120"/>
              <a:ext cx="2501280" cy="1695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9" name="object 18"/>
            <p:cNvSpPr/>
            <p:nvPr/>
          </p:nvSpPr>
          <p:spPr>
            <a:xfrm>
              <a:off x="6213960" y="1716120"/>
              <a:ext cx="2501640" cy="1695240"/>
            </a:xfrm>
            <a:custGeom>
              <a:avLst/>
              <a:gdLst/>
              <a:ahLst/>
              <a:rect l="l" t="t" r="r" b="b"/>
              <a:pathLst>
                <a:path w="2501900" h="1695450">
                  <a:moveTo>
                    <a:pt x="302640" y="0"/>
                  </a:moveTo>
                  <a:lnTo>
                    <a:pt x="669163" y="0"/>
                  </a:lnTo>
                  <a:lnTo>
                    <a:pt x="1218945" y="0"/>
                  </a:lnTo>
                  <a:lnTo>
                    <a:pt x="2501772" y="0"/>
                  </a:lnTo>
                  <a:lnTo>
                    <a:pt x="2501772" y="579627"/>
                  </a:lnTo>
                  <a:lnTo>
                    <a:pt x="2501772" y="828039"/>
                  </a:lnTo>
                  <a:lnTo>
                    <a:pt x="2501772" y="993648"/>
                  </a:lnTo>
                  <a:lnTo>
                    <a:pt x="1218945" y="993648"/>
                  </a:lnTo>
                  <a:lnTo>
                    <a:pt x="0" y="1695450"/>
                  </a:lnTo>
                  <a:lnTo>
                    <a:pt x="669163" y="993648"/>
                  </a:lnTo>
                  <a:lnTo>
                    <a:pt x="302640" y="993648"/>
                  </a:lnTo>
                  <a:lnTo>
                    <a:pt x="302640" y="828039"/>
                  </a:lnTo>
                  <a:lnTo>
                    <a:pt x="302640" y="579627"/>
                  </a:lnTo>
                  <a:lnTo>
                    <a:pt x="302640" y="0"/>
                  </a:lnTo>
                  <a:close/>
                </a:path>
              </a:pathLst>
            </a:custGeom>
            <a:noFill/>
            <a:ln w="9144">
              <a:solidFill>
                <a:srgbClr val="97b85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10" name="object 19"/>
          <p:cNvSpPr/>
          <p:nvPr/>
        </p:nvSpPr>
        <p:spPr>
          <a:xfrm>
            <a:off x="6690600" y="1740240"/>
            <a:ext cx="1852560" cy="92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26" strike="noStrike">
                <a:solidFill>
                  <a:srgbClr val="800000"/>
                </a:solidFill>
                <a:latin typeface="Times New Roman"/>
              </a:rPr>
              <a:t>Художественно- </a:t>
            </a: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эстетическое развитие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211" name="object 20"/>
          <p:cNvGrpSpPr/>
          <p:nvPr/>
        </p:nvGrpSpPr>
        <p:grpSpPr>
          <a:xfrm>
            <a:off x="5829480" y="4071960"/>
            <a:ext cx="2885760" cy="1799640"/>
            <a:chOff x="5829480" y="4071960"/>
            <a:chExt cx="2885760" cy="1799640"/>
          </a:xfrm>
        </p:grpSpPr>
        <p:pic>
          <p:nvPicPr>
            <p:cNvPr id="212" name="object 21" descr=""/>
            <p:cNvPicPr/>
            <p:nvPr/>
          </p:nvPicPr>
          <p:blipFill>
            <a:blip r:embed="rId10"/>
            <a:stretch/>
          </p:blipFill>
          <p:spPr>
            <a:xfrm>
              <a:off x="5829480" y="4071960"/>
              <a:ext cx="2861640" cy="1799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3" name="object 22" descr=""/>
            <p:cNvPicPr/>
            <p:nvPr/>
          </p:nvPicPr>
          <p:blipFill>
            <a:blip r:embed="rId11"/>
            <a:stretch/>
          </p:blipFill>
          <p:spPr>
            <a:xfrm>
              <a:off x="6175080" y="4599360"/>
              <a:ext cx="2540160" cy="1227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4" name="object 23" descr=""/>
            <p:cNvPicPr/>
            <p:nvPr/>
          </p:nvPicPr>
          <p:blipFill>
            <a:blip r:embed="rId12"/>
            <a:stretch/>
          </p:blipFill>
          <p:spPr>
            <a:xfrm>
              <a:off x="5876280" y="4098960"/>
              <a:ext cx="2767680" cy="170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5" name="object 24"/>
            <p:cNvSpPr/>
            <p:nvPr/>
          </p:nvSpPr>
          <p:spPr>
            <a:xfrm>
              <a:off x="5876280" y="4098960"/>
              <a:ext cx="2767680" cy="1706040"/>
            </a:xfrm>
            <a:custGeom>
              <a:avLst/>
              <a:gdLst/>
              <a:ahLst/>
              <a:rect l="l" t="t" r="r" b="b"/>
              <a:pathLst>
                <a:path w="2767965" h="1706245">
                  <a:moveTo>
                    <a:pt x="312800" y="553720"/>
                  </a:moveTo>
                  <a:lnTo>
                    <a:pt x="721994" y="553720"/>
                  </a:lnTo>
                  <a:lnTo>
                    <a:pt x="0" y="0"/>
                  </a:lnTo>
                  <a:lnTo>
                    <a:pt x="1335786" y="553720"/>
                  </a:lnTo>
                  <a:lnTo>
                    <a:pt x="2767965" y="553720"/>
                  </a:lnTo>
                  <a:lnTo>
                    <a:pt x="2767965" y="745744"/>
                  </a:lnTo>
                  <a:lnTo>
                    <a:pt x="2767965" y="1033780"/>
                  </a:lnTo>
                  <a:lnTo>
                    <a:pt x="2767965" y="1705864"/>
                  </a:lnTo>
                  <a:lnTo>
                    <a:pt x="1335786" y="1705864"/>
                  </a:lnTo>
                  <a:lnTo>
                    <a:pt x="721994" y="1705864"/>
                  </a:lnTo>
                  <a:lnTo>
                    <a:pt x="312800" y="1705864"/>
                  </a:lnTo>
                  <a:lnTo>
                    <a:pt x="312800" y="1033780"/>
                  </a:lnTo>
                  <a:lnTo>
                    <a:pt x="312800" y="745744"/>
                  </a:lnTo>
                  <a:lnTo>
                    <a:pt x="312800" y="553720"/>
                  </a:lnTo>
                  <a:close/>
                </a:path>
              </a:pathLst>
            </a:custGeom>
            <a:noFill/>
            <a:ln w="9143">
              <a:solidFill>
                <a:srgbClr val="f6924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16" name="object 25"/>
          <p:cNvSpPr/>
          <p:nvPr/>
        </p:nvSpPr>
        <p:spPr>
          <a:xfrm>
            <a:off x="6359040" y="4677840"/>
            <a:ext cx="2115360" cy="92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44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Социально- </a:t>
            </a:r>
            <a:r>
              <a:rPr b="1" lang="ru-RU" sz="2000" spc="-21" strike="noStrike">
                <a:solidFill>
                  <a:srgbClr val="800000"/>
                </a:solidFill>
                <a:latin typeface="Times New Roman"/>
              </a:rPr>
              <a:t>коммуникативное </a:t>
            </a: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развитие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217" name="object 26"/>
          <p:cNvGrpSpPr/>
          <p:nvPr/>
        </p:nvGrpSpPr>
        <p:grpSpPr>
          <a:xfrm>
            <a:off x="3032640" y="3857400"/>
            <a:ext cx="2310120" cy="2663280"/>
            <a:chOff x="3032640" y="3857400"/>
            <a:chExt cx="2310120" cy="2663280"/>
          </a:xfrm>
        </p:grpSpPr>
        <p:pic>
          <p:nvPicPr>
            <p:cNvPr id="218" name="object 27" descr=""/>
            <p:cNvPicPr/>
            <p:nvPr/>
          </p:nvPicPr>
          <p:blipFill>
            <a:blip r:embed="rId13"/>
            <a:stretch/>
          </p:blipFill>
          <p:spPr>
            <a:xfrm>
              <a:off x="3032640" y="3857400"/>
              <a:ext cx="2310120" cy="2567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9" name="object 28" descr=""/>
            <p:cNvPicPr/>
            <p:nvPr/>
          </p:nvPicPr>
          <p:blipFill>
            <a:blip r:embed="rId14"/>
            <a:stretch/>
          </p:blipFill>
          <p:spPr>
            <a:xfrm>
              <a:off x="3474720" y="5597640"/>
              <a:ext cx="1427760" cy="923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0" name="object 29" descr=""/>
            <p:cNvPicPr/>
            <p:nvPr/>
          </p:nvPicPr>
          <p:blipFill>
            <a:blip r:embed="rId15"/>
            <a:stretch/>
          </p:blipFill>
          <p:spPr>
            <a:xfrm>
              <a:off x="3080160" y="3884040"/>
              <a:ext cx="2215440" cy="2473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1" name="object 30"/>
            <p:cNvSpPr/>
            <p:nvPr/>
          </p:nvSpPr>
          <p:spPr>
            <a:xfrm>
              <a:off x="3080160" y="3884040"/>
              <a:ext cx="2215800" cy="2474280"/>
            </a:xfrm>
            <a:custGeom>
              <a:avLst/>
              <a:gdLst/>
              <a:ahLst/>
              <a:rect l="l" t="t" r="r" b="b"/>
              <a:pathLst>
                <a:path w="2216150" h="2474595">
                  <a:moveTo>
                    <a:pt x="0" y="1878584"/>
                  </a:moveTo>
                  <a:lnTo>
                    <a:pt x="9362" y="1832217"/>
                  </a:lnTo>
                  <a:lnTo>
                    <a:pt x="34893" y="1794351"/>
                  </a:lnTo>
                  <a:lnTo>
                    <a:pt x="72759" y="1768820"/>
                  </a:lnTo>
                  <a:lnTo>
                    <a:pt x="119125" y="1759458"/>
                  </a:lnTo>
                  <a:lnTo>
                    <a:pt x="369316" y="1759458"/>
                  </a:lnTo>
                  <a:lnTo>
                    <a:pt x="1076451" y="0"/>
                  </a:lnTo>
                  <a:lnTo>
                    <a:pt x="923290" y="1759458"/>
                  </a:lnTo>
                  <a:lnTo>
                    <a:pt x="2096770" y="1759458"/>
                  </a:lnTo>
                  <a:lnTo>
                    <a:pt x="2143136" y="1768820"/>
                  </a:lnTo>
                  <a:lnTo>
                    <a:pt x="2181002" y="1794351"/>
                  </a:lnTo>
                  <a:lnTo>
                    <a:pt x="2206533" y="1832217"/>
                  </a:lnTo>
                  <a:lnTo>
                    <a:pt x="2215896" y="1878584"/>
                  </a:lnTo>
                  <a:lnTo>
                    <a:pt x="2215896" y="2057273"/>
                  </a:lnTo>
                  <a:lnTo>
                    <a:pt x="2215896" y="2355088"/>
                  </a:lnTo>
                  <a:lnTo>
                    <a:pt x="2206533" y="2401454"/>
                  </a:lnTo>
                  <a:lnTo>
                    <a:pt x="2181002" y="2439320"/>
                  </a:lnTo>
                  <a:lnTo>
                    <a:pt x="2143136" y="2464851"/>
                  </a:lnTo>
                  <a:lnTo>
                    <a:pt x="2096770" y="2474214"/>
                  </a:lnTo>
                  <a:lnTo>
                    <a:pt x="923290" y="2474214"/>
                  </a:lnTo>
                  <a:lnTo>
                    <a:pt x="369316" y="2474214"/>
                  </a:lnTo>
                  <a:lnTo>
                    <a:pt x="119125" y="2474214"/>
                  </a:lnTo>
                  <a:lnTo>
                    <a:pt x="72759" y="2464851"/>
                  </a:lnTo>
                  <a:lnTo>
                    <a:pt x="34893" y="2439320"/>
                  </a:lnTo>
                  <a:lnTo>
                    <a:pt x="9362" y="2401454"/>
                  </a:lnTo>
                  <a:lnTo>
                    <a:pt x="0" y="2355088"/>
                  </a:lnTo>
                  <a:lnTo>
                    <a:pt x="0" y="2057273"/>
                  </a:lnTo>
                  <a:lnTo>
                    <a:pt x="0" y="1878584"/>
                  </a:lnTo>
                  <a:close/>
                </a:path>
              </a:pathLst>
            </a:custGeom>
            <a:noFill/>
            <a:ln w="9144">
              <a:solidFill>
                <a:srgbClr val="46aac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22" name="object 31"/>
          <p:cNvSpPr/>
          <p:nvPr/>
        </p:nvSpPr>
        <p:spPr>
          <a:xfrm>
            <a:off x="3657240" y="5675040"/>
            <a:ext cx="1063440" cy="62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8568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Речевое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развитие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223" name="object 32"/>
          <p:cNvGrpSpPr/>
          <p:nvPr/>
        </p:nvGrpSpPr>
        <p:grpSpPr>
          <a:xfrm>
            <a:off x="1304640" y="419040"/>
            <a:ext cx="6648840" cy="4247280"/>
            <a:chOff x="1304640" y="419040"/>
            <a:chExt cx="6648840" cy="4247280"/>
          </a:xfrm>
        </p:grpSpPr>
        <p:pic>
          <p:nvPicPr>
            <p:cNvPr id="224" name="object 33" descr=""/>
            <p:cNvPicPr/>
            <p:nvPr/>
          </p:nvPicPr>
          <p:blipFill>
            <a:blip r:embed="rId16"/>
            <a:stretch/>
          </p:blipFill>
          <p:spPr>
            <a:xfrm>
              <a:off x="3040200" y="1676520"/>
              <a:ext cx="3242880" cy="2989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5" name="object 34" descr=""/>
            <p:cNvPicPr/>
            <p:nvPr/>
          </p:nvPicPr>
          <p:blipFill>
            <a:blip r:embed="rId17"/>
            <a:stretch/>
          </p:blipFill>
          <p:spPr>
            <a:xfrm>
              <a:off x="3016080" y="2072520"/>
              <a:ext cx="3236760" cy="2142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6" name="object 35" descr=""/>
            <p:cNvPicPr/>
            <p:nvPr/>
          </p:nvPicPr>
          <p:blipFill>
            <a:blip r:embed="rId18"/>
            <a:stretch/>
          </p:blipFill>
          <p:spPr>
            <a:xfrm>
              <a:off x="1304640" y="419040"/>
              <a:ext cx="6648840" cy="4554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7" name="PlaceHolder 2"/>
          <p:cNvSpPr>
            <a:spLocks noGrp="1"/>
          </p:cNvSpPr>
          <p:nvPr>
            <p:ph type="ftr" idx="20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object 2"/>
          <p:cNvSpPr/>
          <p:nvPr/>
        </p:nvSpPr>
        <p:spPr>
          <a:xfrm>
            <a:off x="1009440" y="355320"/>
            <a:ext cx="7599960" cy="197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ts val="2849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области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ts val="2849"/>
              </a:lnSpc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«Социально-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коммуникативное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393840" indent="-340200" algn="just">
              <a:lnSpc>
                <a:spcPct val="100000"/>
              </a:lnSpc>
              <a:spcBef>
                <a:spcPts val="1100"/>
              </a:spcBef>
              <a:buClr>
                <a:srgbClr val="0e3367"/>
              </a:buClr>
              <a:buFont typeface="Arial MT"/>
              <a:buChar char="•"/>
              <a:tabLst>
                <a:tab algn="l" pos="3963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Усвоение</a:t>
            </a:r>
            <a:r>
              <a:rPr b="1" lang="ru-RU" sz="2400" spc="24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23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присвоение</a:t>
            </a:r>
            <a:r>
              <a:rPr b="1" lang="ru-RU" sz="2400" spc="25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норм,</a:t>
            </a:r>
            <a:r>
              <a:rPr b="1" lang="ru-RU" sz="2400" spc="25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правил</a:t>
            </a:r>
            <a:r>
              <a:rPr b="1" lang="ru-RU" sz="2400" spc="23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поведения</a:t>
            </a:r>
            <a:r>
              <a:rPr b="1" lang="ru-RU" sz="2400" spc="25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морально-</a:t>
            </a:r>
            <a:r>
              <a:rPr b="1" lang="ru-RU" sz="2400" spc="3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нравственных</a:t>
            </a:r>
            <a:r>
              <a:rPr b="1" lang="ru-RU" sz="2400" spc="3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ценностей,</a:t>
            </a:r>
            <a:r>
              <a:rPr b="1" lang="ru-RU" sz="2400" spc="3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принятых</a:t>
            </a:r>
            <a:r>
              <a:rPr b="1" lang="ru-RU" sz="2400" spc="3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российском</a:t>
            </a:r>
            <a:r>
              <a:rPr b="1" lang="ru-RU" sz="2400" spc="-12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обществе;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29" name="PlaceHolder 1"/>
          <p:cNvSpPr>
            <a:spLocks noGrp="1"/>
          </p:cNvSpPr>
          <p:nvPr>
            <p:ph type="ftr" idx="21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30" name="object 3"/>
          <p:cNvSpPr/>
          <p:nvPr/>
        </p:nvSpPr>
        <p:spPr>
          <a:xfrm>
            <a:off x="1050480" y="2390040"/>
            <a:ext cx="5189400" cy="74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54960" indent="-342360">
              <a:lnSpc>
                <a:spcPct val="100000"/>
              </a:lnSpc>
              <a:spcBef>
                <a:spcPts val="99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  <a:tab algn="l" pos="1928520"/>
                <a:tab algn="l" pos="3469680"/>
                <a:tab algn="l" pos="488808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ребёнка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со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1" name="object 4"/>
          <p:cNvSpPr/>
          <p:nvPr/>
        </p:nvSpPr>
        <p:spPr>
          <a:xfrm>
            <a:off x="1393200" y="2390040"/>
            <a:ext cx="7215840" cy="11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5147280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взрослыми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сверстниками,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готовности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9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к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2" name="object 5"/>
          <p:cNvSpPr/>
          <p:nvPr/>
        </p:nvSpPr>
        <p:spPr>
          <a:xfrm>
            <a:off x="1050480" y="3048840"/>
            <a:ext cx="7559280" cy="235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5680" bIns="0" anchor="t">
            <a:spAutoFit/>
          </a:bodyPr>
          <a:p>
            <a:pPr marL="354960" algn="just">
              <a:lnSpc>
                <a:spcPct val="100000"/>
              </a:lnSpc>
              <a:spcBef>
                <a:spcPts val="675"/>
              </a:spcBef>
              <a:buNone/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совместной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сотрудничеству;</a:t>
            </a:r>
            <a:endParaRPr b="0" lang="ru-RU" sz="2400" spc="-1" strike="noStrike">
              <a:latin typeface="Arial"/>
            </a:endParaRPr>
          </a:p>
          <a:p>
            <a:pPr marL="352440" indent="-340200" algn="just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11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у</a:t>
            </a:r>
            <a:r>
              <a:rPr b="1" lang="ru-RU" sz="2400" spc="13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400" spc="12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400" spc="13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гражданственности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239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патриотизма,</a:t>
            </a:r>
            <a:r>
              <a:rPr b="1" lang="ru-RU" sz="2400" spc="239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уважительного</a:t>
            </a:r>
            <a:r>
              <a:rPr b="1" lang="ru-RU" sz="2400" spc="239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400" spc="24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чувства</a:t>
            </a:r>
            <a:r>
              <a:rPr b="1" lang="ru-RU" sz="2400" spc="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принадлежности</a:t>
            </a:r>
            <a:r>
              <a:rPr b="1" lang="ru-RU" sz="2400" spc="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2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своей</a:t>
            </a:r>
            <a:r>
              <a:rPr b="1" lang="ru-RU" sz="2400" spc="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семье,</a:t>
            </a:r>
            <a:r>
              <a:rPr b="1" lang="ru-RU" sz="2400" spc="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сообществу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400" spc="4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4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взрослых</a:t>
            </a:r>
            <a:r>
              <a:rPr b="1" lang="ru-RU" sz="2400" spc="4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5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ДОО,</a:t>
            </a:r>
            <a:r>
              <a:rPr b="1" lang="ru-RU" sz="2400" spc="5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региону</a:t>
            </a:r>
            <a:r>
              <a:rPr b="1" lang="ru-RU" sz="2400" spc="4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проживания</a:t>
            </a:r>
            <a:r>
              <a:rPr b="1" lang="ru-RU" sz="2400" spc="5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стране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;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object 2"/>
          <p:cNvSpPr/>
          <p:nvPr/>
        </p:nvSpPr>
        <p:spPr>
          <a:xfrm>
            <a:off x="978480" y="296640"/>
            <a:ext cx="7542720" cy="547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ts val="2849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области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ts val="2849"/>
              </a:lnSpc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«Социально-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коммуникативное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995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эмоциональной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отзывчивости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сопереживания,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социального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эмоционального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интеллекта,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гуманных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чувств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отношений;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81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самостоятельности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инициативности, планирования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регуляции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ребенком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собственных действий;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позитивных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установок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различным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видам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труда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творчества;</a:t>
            </a:r>
            <a:endParaRPr b="0" lang="ru-RU" sz="24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социальной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навигации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  <a:p>
            <a:pPr marL="35568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безопасного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поведения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быту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природе,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социуме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медиапространстве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(цифровой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среде).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4" name="PlaceHolder 1"/>
          <p:cNvSpPr>
            <a:spLocks noGrp="1"/>
          </p:cNvSpPr>
          <p:nvPr>
            <p:ph type="ftr" idx="22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852480" y="22320"/>
            <a:ext cx="743688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1936800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«Познавательное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ftr" idx="23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37" name="object 3"/>
          <p:cNvSpPr/>
          <p:nvPr/>
        </p:nvSpPr>
        <p:spPr>
          <a:xfrm>
            <a:off x="978480" y="860760"/>
            <a:ext cx="7616520" cy="550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5680" indent="-343440">
              <a:lnSpc>
                <a:spcPct val="100000"/>
              </a:lnSpc>
              <a:spcBef>
                <a:spcPts val="96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любознательности,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интереса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мотивации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к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познавательной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деятельности;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освоение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сенсорных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эталонов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перцептивных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(обследовательских)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действий,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поисковых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исследовательских</a:t>
            </a:r>
            <a:r>
              <a:rPr b="1" lang="ru-RU" sz="22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умений, мыслительных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операций,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воображения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способности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к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творческому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преобразованию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объектов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познания, становление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сознания;</a:t>
            </a:r>
            <a:endParaRPr b="0" lang="ru-RU" sz="22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целостной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картины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мира,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представлений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об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объектах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окружающего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мира,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свойствах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отношениях;</a:t>
            </a:r>
            <a:endParaRPr b="0" lang="ru-RU" sz="22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  <a:tab algn="l" pos="364752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экологической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культуры,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знаний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об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особенностях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многообразии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природы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Родного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края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континентов,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взаимосвязях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внутри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природных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сообществ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роли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человека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природе,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правилах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поведения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природной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среде,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воспитание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гуманного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природе;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object 2"/>
          <p:cNvSpPr/>
          <p:nvPr/>
        </p:nvSpPr>
        <p:spPr>
          <a:xfrm>
            <a:off x="852480" y="296640"/>
            <a:ext cx="7831800" cy="554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ts val="2849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ts val="2849"/>
              </a:lnSpc>
              <a:buNone/>
            </a:pP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«Познавательное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552960" indent="-343080">
              <a:lnSpc>
                <a:spcPct val="100000"/>
              </a:lnSpc>
              <a:spcBef>
                <a:spcPts val="2129"/>
              </a:spcBef>
              <a:buClr>
                <a:srgbClr val="0e3367"/>
              </a:buClr>
              <a:buFont typeface="Arial MT"/>
              <a:buChar char="•"/>
              <a:tabLst>
                <a:tab algn="l" pos="552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представлений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себе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ближайшем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социальном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окружении,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культурно-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исторических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событиях,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традициях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социокультурных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ценностях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малой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родины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Отечества,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многообразии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стран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народов</a:t>
            </a:r>
            <a:r>
              <a:rPr b="1" lang="ru-RU" sz="2400" spc="-12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мира;</a:t>
            </a:r>
            <a:endParaRPr b="0" lang="ru-RU" sz="2400" spc="-1" strike="noStrike">
              <a:latin typeface="Arial"/>
            </a:endParaRPr>
          </a:p>
          <a:p>
            <a:pPr marL="552960" indent="-342360">
              <a:lnSpc>
                <a:spcPct val="100000"/>
              </a:lnSpc>
              <a:spcBef>
                <a:spcPts val="581"/>
              </a:spcBef>
              <a:buClr>
                <a:srgbClr val="0e3367"/>
              </a:buClr>
              <a:buFont typeface="Arial MT"/>
              <a:buChar char="•"/>
              <a:tabLst>
                <a:tab algn="l" pos="552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формирование,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пространстве,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времени,</a:t>
            </a:r>
            <a:endParaRPr b="0" lang="ru-RU" sz="2400" spc="-1" strike="noStrike">
              <a:latin typeface="Arial"/>
            </a:endParaRPr>
          </a:p>
          <a:p>
            <a:pPr marL="552960">
              <a:lnSpc>
                <a:spcPct val="100000"/>
              </a:lnSpc>
              <a:buNone/>
              <a:tabLst>
                <a:tab algn="l" pos="552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математических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зависимостях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отношениях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этих категорий,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овладение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логико-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математическими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способами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познания;</a:t>
            </a:r>
            <a:endParaRPr b="0" lang="ru-RU" sz="2400" spc="-1" strike="noStrike">
              <a:latin typeface="Arial"/>
            </a:endParaRPr>
          </a:p>
          <a:p>
            <a:pPr marL="552960" indent="-34236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552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цифровых</a:t>
            </a:r>
            <a:endParaRPr b="0" lang="ru-RU" sz="2400" spc="-1" strike="noStrike">
              <a:latin typeface="Arial"/>
            </a:endParaRPr>
          </a:p>
          <a:p>
            <a:pPr marL="552960">
              <a:lnSpc>
                <a:spcPct val="100000"/>
              </a:lnSpc>
              <a:buNone/>
              <a:tabLst>
                <a:tab algn="l" pos="552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средствах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познания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окружающего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мира,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способах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их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безопасного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использования.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9" name="PlaceHolder 1"/>
          <p:cNvSpPr>
            <a:spLocks noGrp="1"/>
          </p:cNvSpPr>
          <p:nvPr>
            <p:ph type="ftr" idx="24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648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Calibri"/>
            </a:endParaRPr>
          </a:p>
          <a:p>
            <a:pPr marL="6480" algn="ctr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«Речевое</a:t>
            </a:r>
            <a:r>
              <a:rPr b="1" lang="ru-RU" sz="2400" spc="-12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ftr" idx="25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42" name="object 3"/>
          <p:cNvSpPr/>
          <p:nvPr/>
        </p:nvSpPr>
        <p:spPr>
          <a:xfrm>
            <a:off x="1122480" y="1148760"/>
            <a:ext cx="7417800" cy="661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5680" indent="-343440">
              <a:lnSpc>
                <a:spcPct val="100000"/>
              </a:lnSpc>
              <a:spcBef>
                <a:spcPts val="96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владение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речью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как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средством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коммуникации,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познания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самовыражения;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правильного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звукопроизношения;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звуковой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интонационной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культуры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речи;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24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фонематического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слуха;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обогащение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активного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пассивного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словарного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запаса;</a:t>
            </a:r>
            <a:endParaRPr b="0" lang="ru-RU" sz="22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грамматически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правильной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связной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речи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(диалогической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монологической);</a:t>
            </a:r>
            <a:endParaRPr b="0" lang="ru-RU" sz="22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24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ознакомление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литературными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произведениями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жанров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(фольклор,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художественная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познавательная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литература),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их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осмысленного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восприятия;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36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речевого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творчества;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64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предпосылок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обучению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грамоте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object 2"/>
          <p:cNvSpPr/>
          <p:nvPr/>
        </p:nvSpPr>
        <p:spPr>
          <a:xfrm>
            <a:off x="721080" y="296640"/>
            <a:ext cx="78710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41" strike="noStrike">
                <a:solidFill>
                  <a:srgbClr val="a6014b"/>
                </a:solidFill>
                <a:latin typeface="Times New Roman"/>
              </a:rPr>
              <a:t>«Художественно-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эстетическое развитие»</a:t>
            </a:r>
            <a:endParaRPr b="0" lang="ru-RU" sz="2400" spc="-1" strike="noStrike">
              <a:latin typeface="Arial"/>
            </a:endParaRPr>
          </a:p>
          <a:p>
            <a:pPr marL="612720" indent="-343440">
              <a:lnSpc>
                <a:spcPct val="100000"/>
              </a:lnSpc>
              <a:spcBef>
                <a:spcPts val="320"/>
              </a:spcBef>
              <a:buClr>
                <a:srgbClr val="0e3367"/>
              </a:buClr>
              <a:buFont typeface="Arial MT"/>
              <a:buChar char="•"/>
              <a:tabLst>
                <a:tab algn="l" pos="61272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предпосылок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ценностно-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смыслового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восприятия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понимания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мира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природы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  <a:p>
            <a:pPr marL="612720">
              <a:lnSpc>
                <a:spcPct val="100000"/>
              </a:lnSpc>
              <a:spcBef>
                <a:spcPts val="6"/>
              </a:spcBef>
              <a:buNone/>
              <a:tabLst>
                <a:tab algn="l" pos="61272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произведений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искусства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(словесного,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музыкального, изобразительного);</a:t>
            </a:r>
            <a:endParaRPr b="0" lang="ru-RU" sz="2400" spc="-1" strike="noStrike">
              <a:latin typeface="Arial"/>
            </a:endParaRPr>
          </a:p>
          <a:p>
            <a:pPr marL="612720" indent="-3434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61272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становление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эстетического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эмоционально-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нравственного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окружающему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32" strike="noStrike">
                <a:solidFill>
                  <a:srgbClr val="0e3367"/>
                </a:solidFill>
                <a:latin typeface="Times New Roman"/>
              </a:rPr>
              <a:t>миру,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14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эстетического</a:t>
            </a:r>
            <a:r>
              <a:rPr b="1" lang="ru-RU" sz="2400" spc="-14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вкуса;</a:t>
            </a:r>
            <a:endParaRPr b="0" lang="ru-RU" sz="2400" spc="-1" strike="noStrike">
              <a:latin typeface="Arial"/>
            </a:endParaRPr>
          </a:p>
          <a:p>
            <a:pPr marL="612720" indent="-3434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61272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элементарных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представлений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о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искусства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(музыка,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живопись,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театр, народное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искусство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другое);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44" name="PlaceHolder 1"/>
          <p:cNvSpPr>
            <a:spLocks noGrp="1"/>
          </p:cNvSpPr>
          <p:nvPr>
            <p:ph type="ftr" idx="26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721080" y="296640"/>
            <a:ext cx="770148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684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Calibri"/>
            </a:endParaRPr>
          </a:p>
          <a:p>
            <a:pPr marL="12600" algn="ctr">
              <a:lnSpc>
                <a:spcPts val="2820"/>
              </a:lnSpc>
              <a:spcBef>
                <a:spcPts val="150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41" strike="noStrike">
                <a:solidFill>
                  <a:srgbClr val="a6014b"/>
                </a:solidFill>
                <a:latin typeface="Times New Roman"/>
              </a:rPr>
              <a:t>«Художественно-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эстетическое развитие»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ftr" idx="27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47" name="object 3"/>
          <p:cNvSpPr/>
          <p:nvPr/>
        </p:nvSpPr>
        <p:spPr>
          <a:xfrm>
            <a:off x="1050480" y="1624320"/>
            <a:ext cx="7778880" cy="49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4960" indent="-342360">
              <a:lnSpc>
                <a:spcPct val="100000"/>
              </a:lnSpc>
              <a:spcBef>
                <a:spcPts val="96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художественных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умений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навыков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в</a:t>
            </a:r>
            <a:endParaRPr b="0" lang="ru-RU" sz="22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разных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(рисовании,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лепке,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аппликации,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32" strike="noStrike">
                <a:solidFill>
                  <a:srgbClr val="0e3367"/>
                </a:solidFill>
                <a:latin typeface="Times New Roman"/>
              </a:rPr>
              <a:t>художественном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конструировании,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пении,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игре</a:t>
            </a:r>
            <a:r>
              <a:rPr b="1" lang="ru-RU" sz="22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2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детских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 музыкальных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инструментах,</a:t>
            </a:r>
            <a:endParaRPr b="0" lang="ru-RU" sz="22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музыкально-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ритмических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движениях,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словесном</a:t>
            </a:r>
            <a:endParaRPr b="0" lang="ru-RU" sz="22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творчестве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другое);</a:t>
            </a:r>
            <a:endParaRPr b="0" lang="ru-RU" sz="22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освоение</a:t>
            </a:r>
            <a:r>
              <a:rPr b="1" lang="ru-RU" sz="22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разнообразных</a:t>
            </a:r>
            <a:r>
              <a:rPr b="1" lang="ru-RU" sz="22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средств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художественной выразительности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искусства;</a:t>
            </a:r>
            <a:endParaRPr b="0" lang="ru-RU" sz="22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2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реализацию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художественно-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творческих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способностей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повседневной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жизни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видах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досуговой</a:t>
            </a:r>
            <a:r>
              <a:rPr b="1" lang="ru-RU" sz="22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(праздники,</a:t>
            </a:r>
            <a:r>
              <a:rPr b="1" lang="ru-RU" sz="22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развлечения);</a:t>
            </a:r>
            <a:endParaRPr b="0" lang="ru-RU" sz="22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поддержку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самостоятельной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творческой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(изобразительной,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конструктивной,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музыкальной,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художественно-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речевой,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театрализованной).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2"/>
          <p:cNvSpPr/>
          <p:nvPr/>
        </p:nvSpPr>
        <p:spPr>
          <a:xfrm>
            <a:off x="1050480" y="296640"/>
            <a:ext cx="7168680" cy="642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ts val="2849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ts val="2781"/>
              </a:lnSpc>
              <a:buNone/>
            </a:pP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«Физическое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354960" indent="-343080">
              <a:lnSpc>
                <a:spcPts val="2809"/>
              </a:lnSpc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приобретение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ребенком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двигательного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опыта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</a:t>
            </a:r>
            <a:endParaRPr b="0" lang="ru-RU" sz="24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детей,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развитие психофизических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качеств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(быстрота,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сила,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ловкость,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выносливость,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гибкость), координационных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способностей,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крупных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групп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мышц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мелкой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моторики;</a:t>
            </a:r>
            <a:endParaRPr b="0" lang="ru-RU" sz="24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опорно-двигательного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аппарата,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равновесия,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глазомера,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ориентировки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пространстве;</a:t>
            </a:r>
            <a:endParaRPr b="0" lang="ru-RU" sz="24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81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овладение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основными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движениями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(метание,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ползание,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лазанье,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ходьба,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бег,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прыжки);</a:t>
            </a:r>
            <a:endParaRPr b="0" lang="ru-RU" sz="24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обучение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общеразвивающим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упражнениям,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музыкально-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ритмическим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движениям,</a:t>
            </a:r>
            <a:endParaRPr b="0" lang="ru-RU" sz="24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подвижным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играм,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спортивным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упражнениям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элементам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спортивных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игр;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ftr" idx="28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object 2"/>
          <p:cNvSpPr/>
          <p:nvPr/>
        </p:nvSpPr>
        <p:spPr>
          <a:xfrm>
            <a:off x="1122480" y="296640"/>
            <a:ext cx="7450200" cy="58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«Физическое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150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нравственно-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волевых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качеств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(воля,</a:t>
            </a:r>
            <a:endParaRPr b="0" lang="ru-RU" sz="2400" spc="-1" strike="noStrike">
              <a:latin typeface="Arial"/>
            </a:endParaRPr>
          </a:p>
          <a:p>
            <a:pPr marL="355680">
              <a:lnSpc>
                <a:spcPct val="100000"/>
              </a:lnSpc>
              <a:buNone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смелость,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выдержка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интереса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различным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видам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спорта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чувства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гордости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выдающиеся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достижения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российских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спортсменов;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81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приобщение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здоровому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образу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жизни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активному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отдыху,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о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здоровье,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способах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его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сохранения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укрепления,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правилах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безопасного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поведения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разных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видах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двигательной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деятельности,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бережного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своему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здоровью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здоровью окружающих.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ftr" idx="29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977400" y="138960"/>
            <a:ext cx="7185960" cy="1176120"/>
          </a:xfrm>
          <a:prstGeom prst="rect">
            <a:avLst/>
          </a:prstGeom>
          <a:noFill/>
          <a:ln w="0">
            <a:noFill/>
          </a:ln>
        </p:spPr>
        <p:txBody>
          <a:bodyPr lIns="0" rIns="0" tIns="30960" bIns="0" anchor="t">
            <a:noAutofit/>
          </a:bodyPr>
          <a:p>
            <a:pPr marL="2126520" indent="-2114640">
              <a:lnSpc>
                <a:spcPts val="2820"/>
              </a:lnSpc>
              <a:spcBef>
                <a:spcPts val="244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Виды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детской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деятельности,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которых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реализуется содержание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ФОП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a6014b"/>
                </a:solidFill>
                <a:latin typeface="Times New Roman"/>
              </a:rPr>
              <a:t>ДО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ftr" idx="30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54" name="object 3"/>
          <p:cNvSpPr/>
          <p:nvPr/>
        </p:nvSpPr>
        <p:spPr>
          <a:xfrm>
            <a:off x="1194480" y="925200"/>
            <a:ext cx="7436880" cy="611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0720" bIns="0" anchor="t">
            <a:spAutoFit/>
          </a:bodyPr>
          <a:p>
            <a:pPr marL="12600">
              <a:lnSpc>
                <a:spcPct val="100000"/>
              </a:lnSpc>
              <a:spcBef>
                <a:spcPts val="714"/>
              </a:spcBef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ранний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возраст</a:t>
            </a:r>
            <a:r>
              <a:rPr b="1" lang="ru-RU" sz="2400" spc="-8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:</a:t>
            </a:r>
            <a:endParaRPr b="0" lang="ru-RU" sz="24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56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предметная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игры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составными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игрушками;</a:t>
            </a:r>
            <a:endParaRPr b="0" lang="ru-RU" sz="1800" spc="-1" strike="noStrike">
              <a:latin typeface="Arial"/>
            </a:endParaRPr>
          </a:p>
          <a:p>
            <a:pPr marL="411480" indent="-39888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41148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экспериментирование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18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веществами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материалами;</a:t>
            </a:r>
            <a:endParaRPr b="0" lang="ru-RU" sz="1800" spc="-1" strike="noStrike">
              <a:latin typeface="Arial"/>
            </a:endParaRPr>
          </a:p>
          <a:p>
            <a:pPr marL="411480" indent="-398880">
              <a:lnSpc>
                <a:spcPct val="100000"/>
              </a:lnSpc>
              <a:spcBef>
                <a:spcPts val="431"/>
              </a:spcBef>
              <a:buClr>
                <a:srgbClr val="0e3367"/>
              </a:buClr>
              <a:buFont typeface="Arial MT"/>
              <a:buChar char="•"/>
              <a:tabLst>
                <a:tab algn="l" pos="411480"/>
              </a:tabLst>
            </a:pP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игровая,</a:t>
            </a:r>
            <a:r>
              <a:rPr b="1" lang="ru-RU" sz="18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речевая,</a:t>
            </a:r>
            <a:r>
              <a:rPr b="1" lang="ru-RU" sz="18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продуктивная.</a:t>
            </a:r>
            <a:r>
              <a:rPr b="1" lang="ru-RU" sz="18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музыкальная</a:t>
            </a:r>
            <a:r>
              <a:rPr b="1" lang="ru-RU" sz="18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556"/>
              </a:spcBef>
              <a:buNone/>
              <a:tabLst>
                <a:tab algn="l" pos="41148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дошкольный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возраст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:</a:t>
            </a:r>
            <a:endParaRPr b="0" lang="ru-RU" sz="24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56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  <a:tab algn="l" pos="2877840"/>
              </a:tabLst>
            </a:pP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игровая</a:t>
            </a:r>
            <a:r>
              <a:rPr b="1" lang="ru-RU" sz="18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деятельность;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двигательная</a:t>
            </a:r>
            <a:r>
              <a:rPr b="1" lang="ru-RU" sz="1800" spc="-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</a:t>
            </a:r>
            <a:endParaRPr b="0" lang="ru-RU" sz="18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ситуативно-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деловое</a:t>
            </a:r>
            <a:r>
              <a:rPr b="1" lang="ru-RU" sz="18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общение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со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взрослыми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эмоционально-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практическое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со</a:t>
            </a:r>
            <a:r>
              <a:rPr b="1" lang="ru-RU" sz="18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сверстниками;</a:t>
            </a:r>
            <a:endParaRPr b="0" lang="ru-RU" sz="18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31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самообслуживание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элементарно-трудовые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действия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;</a:t>
            </a:r>
            <a:endParaRPr b="0" lang="ru-RU" sz="18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конструирование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из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мелкого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крупного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строительного</a:t>
            </a:r>
            <a:r>
              <a:rPr b="1" lang="ru-RU" sz="18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материала</a:t>
            </a:r>
            <a:endParaRPr b="0" lang="ru-RU" sz="18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двигательная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;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общение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со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взрослым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сверстниками;</a:t>
            </a:r>
            <a:endParaRPr b="0" lang="ru-RU" sz="18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431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речевая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 деятельность;</a:t>
            </a:r>
            <a:r>
              <a:rPr b="1" lang="ru-RU" sz="1800" spc="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познавательно-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исследовательская деятельность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экспериментирование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;</a:t>
            </a:r>
            <a:endParaRPr b="0" lang="ru-RU" sz="18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элементарная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трудовая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деятельность;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изобразительная</a:t>
            </a:r>
            <a:endParaRPr b="0" lang="ru-RU" sz="18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деятельность;</a:t>
            </a:r>
            <a:endParaRPr b="0" lang="ru-RU" sz="18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конструирование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из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разных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материалов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по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образцу,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условию,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замыслу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ребенка;</a:t>
            </a:r>
            <a:r>
              <a:rPr b="1" lang="ru-RU" sz="1800" spc="32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музыкальная</a:t>
            </a:r>
            <a:r>
              <a:rPr b="1" lang="ru-RU" sz="18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805680" y="283320"/>
            <a:ext cx="731988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32" strike="noStrike">
                <a:solidFill>
                  <a:srgbClr val="a6014b"/>
                </a:solidFill>
                <a:latin typeface="Times New Roman"/>
              </a:rPr>
              <a:t>Коррекционно-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развивающая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работа.</a:t>
            </a:r>
            <a:endParaRPr b="0" lang="ru-RU" sz="2400" spc="-1" strike="noStrike">
              <a:latin typeface="Calibri"/>
            </a:endParaRPr>
          </a:p>
          <a:p>
            <a:pPr marL="12600"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Для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каких</a:t>
            </a:r>
            <a:r>
              <a:rPr b="1" lang="ru-RU" sz="2400" spc="-3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детей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нужна</a:t>
            </a:r>
            <a:r>
              <a:rPr b="1" lang="ru-RU" sz="24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a6014b"/>
                </a:solidFill>
                <a:latin typeface="Times New Roman"/>
              </a:rPr>
              <a:t>коррекционно-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развивающая работа?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ftr" idx="31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57" name="object 3"/>
          <p:cNvSpPr/>
          <p:nvPr/>
        </p:nvSpPr>
        <p:spPr>
          <a:xfrm>
            <a:off x="906480" y="1377000"/>
            <a:ext cx="8058600" cy="519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73080" bIns="0" anchor="t">
            <a:spAutoFit/>
          </a:bodyPr>
          <a:p>
            <a:pPr marL="203760" indent="-19368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SzPct val="95000"/>
              <a:buFont typeface="StarSymbol"/>
              <a:buAutoNum type="arabicPeriod"/>
              <a:tabLst>
                <a:tab algn="l" pos="20376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Нормотипичные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нормативным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кризисом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</a:t>
            </a:r>
            <a:r>
              <a:rPr b="0" lang="ru-RU" sz="2000" spc="-12" strike="noStrike">
                <a:latin typeface="Times New Roman"/>
              </a:rPr>
              <a:t>;</a:t>
            </a:r>
            <a:endParaRPr b="0" lang="ru-RU" sz="2000" spc="-1" strike="noStrike">
              <a:latin typeface="Arial"/>
            </a:endParaRPr>
          </a:p>
          <a:p>
            <a:pPr marL="203760" indent="-193680">
              <a:lnSpc>
                <a:spcPct val="100000"/>
              </a:lnSpc>
              <a:spcBef>
                <a:spcPts val="479"/>
              </a:spcBef>
              <a:buClr>
                <a:srgbClr val="0e3367"/>
              </a:buClr>
              <a:buSzPct val="95000"/>
              <a:buFont typeface="StarSymbol"/>
              <a:buAutoNum type="arabicPeriod"/>
              <a:tabLst>
                <a:tab algn="l" pos="20376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Обучающиеся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 особыми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образовательными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потребностями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(ООП):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85"/>
              </a:spcBef>
              <a:buNone/>
              <a:tabLst>
                <a:tab algn="l" pos="203760"/>
              </a:tabLst>
            </a:pPr>
            <a:r>
              <a:rPr b="0" lang="ru-RU" sz="2000" spc="-1" strike="noStrike">
                <a:latin typeface="Times New Roman"/>
              </a:rPr>
              <a:t>-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ОВЗ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(или)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 инвалидностью;</a:t>
            </a:r>
            <a:endParaRPr b="0" lang="ru-RU" sz="20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-обучающиеся</a:t>
            </a:r>
            <a:r>
              <a:rPr b="0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по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индивидуальному</a:t>
            </a:r>
            <a:r>
              <a:rPr b="0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учебному</a:t>
            </a:r>
            <a:r>
              <a:rPr b="0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плану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0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основании 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медицинского</a:t>
            </a:r>
            <a:r>
              <a:rPr b="0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заключения;</a:t>
            </a:r>
            <a:endParaRPr b="0" lang="ru-RU" sz="2000" spc="-1" strike="noStrike">
              <a:latin typeface="Arial"/>
            </a:endParaRPr>
          </a:p>
          <a:p>
            <a:pPr marL="12600" indent="-34308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-</a:t>
            </a:r>
            <a:r>
              <a:rPr b="0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часто</a:t>
            </a:r>
            <a:r>
              <a:rPr b="0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болеющие</a:t>
            </a:r>
            <a:r>
              <a:rPr b="0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дети;</a:t>
            </a:r>
            <a:endParaRPr b="0" lang="ru-RU" sz="20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-обучающиеся,</a:t>
            </a:r>
            <a:r>
              <a:rPr b="0" lang="ru-RU" sz="20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испытывающие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трудности</a:t>
            </a:r>
            <a:r>
              <a:rPr b="0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освоении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образовательных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программ,</a:t>
            </a:r>
            <a:r>
              <a:rPr b="0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развитии,</a:t>
            </a:r>
            <a:r>
              <a:rPr b="0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социальной</a:t>
            </a:r>
            <a:r>
              <a:rPr b="0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адаптации;</a:t>
            </a:r>
            <a:endParaRPr b="0" lang="ru-RU" sz="2000" spc="-1" strike="noStrike">
              <a:latin typeface="Arial"/>
            </a:endParaRPr>
          </a:p>
          <a:p>
            <a:pPr marL="12600" indent="-34308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-одаренные</a:t>
            </a:r>
            <a:r>
              <a:rPr b="0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обучающиеся;</a:t>
            </a:r>
            <a:endParaRPr b="0" lang="ru-RU" sz="2000" spc="-1" strike="noStrike">
              <a:latin typeface="Arial"/>
            </a:endParaRPr>
          </a:p>
          <a:p>
            <a:pPr marL="266040" indent="-253440">
              <a:lnSpc>
                <a:spcPct val="100000"/>
              </a:lnSpc>
              <a:spcBef>
                <a:spcPts val="479"/>
              </a:spcBef>
              <a:buClr>
                <a:srgbClr val="0e3367"/>
              </a:buClr>
              <a:buFont typeface="StarSymbol"/>
              <a:buAutoNum type="arabicPeriod" startAt="3"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семьи,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находящиеся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трудной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жизненной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ситуации;</a:t>
            </a:r>
            <a:endParaRPr b="0" lang="ru-RU" sz="2000" spc="-1" strike="noStrike">
              <a:latin typeface="Arial"/>
            </a:endParaRPr>
          </a:p>
          <a:p>
            <a:pPr marL="266040" indent="-253440">
              <a:lnSpc>
                <a:spcPct val="100000"/>
              </a:lnSpc>
              <a:spcBef>
                <a:spcPts val="479"/>
              </a:spcBef>
              <a:buClr>
                <a:srgbClr val="0e3367"/>
              </a:buClr>
              <a:buFont typeface="StarSymbol"/>
              <a:buAutoNum type="arabicPeriod" startAt="3"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Дети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семьи,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находящиеся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социально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опасном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положении;</a:t>
            </a:r>
            <a:endParaRPr b="0" lang="ru-RU" sz="2000" spc="-1" strike="noStrike">
              <a:latin typeface="Arial"/>
            </a:endParaRPr>
          </a:p>
          <a:p>
            <a:pPr marL="203760" indent="-203040">
              <a:lnSpc>
                <a:spcPct val="100000"/>
              </a:lnSpc>
              <a:spcBef>
                <a:spcPts val="479"/>
              </a:spcBef>
              <a:buClr>
                <a:srgbClr val="0e3367"/>
              </a:buClr>
              <a:buFont typeface="StarSymbol"/>
              <a:buAutoNum type="arabicPeriod" startAt="3"/>
              <a:tabLst>
                <a:tab algn="l" pos="35568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Обучающиеся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«группы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риска»: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проявляющие</a:t>
            </a:r>
            <a:r>
              <a:rPr b="0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комплекс</a:t>
            </a:r>
            <a:r>
              <a:rPr b="0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выраженных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факторов</a:t>
            </a:r>
            <a:r>
              <a:rPr b="0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риска</a:t>
            </a:r>
            <a:r>
              <a:rPr b="0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негативных</a:t>
            </a:r>
            <a:r>
              <a:rPr b="0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проявлений</a:t>
            </a:r>
            <a:r>
              <a:rPr b="0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(импульсивность,</a:t>
            </a:r>
            <a:endParaRPr b="0" lang="ru-RU" sz="2000" spc="-1" strike="noStrike">
              <a:latin typeface="Arial"/>
            </a:endParaRPr>
          </a:p>
          <a:p>
            <a:pPr marL="355680">
              <a:lnSpc>
                <a:spcPct val="100000"/>
              </a:lnSpc>
              <a:buNone/>
              <a:tabLst>
                <a:tab algn="l" pos="35568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агрессивность,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неустойчивая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или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крайне</a:t>
            </a:r>
            <a:r>
              <a:rPr b="0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низкая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(завышенная)</a:t>
            </a:r>
            <a:endParaRPr b="0" lang="ru-RU" sz="2000" spc="-1" strike="noStrike">
              <a:latin typeface="Arial"/>
            </a:endParaRPr>
          </a:p>
          <a:p>
            <a:pPr marL="355680">
              <a:lnSpc>
                <a:spcPct val="100000"/>
              </a:lnSpc>
              <a:buNone/>
              <a:tabLst>
                <a:tab algn="l" pos="35568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самооценка,</a:t>
            </a:r>
            <a:r>
              <a:rPr b="0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завышенный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уровень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притязаний).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1095480" y="295920"/>
            <a:ext cx="738216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Федеральная</a:t>
            </a:r>
            <a:r>
              <a:rPr b="1" lang="ru-RU" sz="2800" spc="-16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рабочая</a:t>
            </a:r>
            <a:r>
              <a:rPr b="1" lang="ru-RU" sz="2800" spc="-16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программа</a:t>
            </a:r>
            <a:r>
              <a:rPr b="1" lang="ru-RU" sz="2800" spc="-15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воспитания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ftr" idx="32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60" name="object 3"/>
          <p:cNvSpPr/>
          <p:nvPr/>
        </p:nvSpPr>
        <p:spPr>
          <a:xfrm>
            <a:off x="1050480" y="931320"/>
            <a:ext cx="7414560" cy="49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40840" indent="-231840">
              <a:lnSpc>
                <a:spcPct val="100000"/>
              </a:lnSpc>
              <a:spcBef>
                <a:spcPts val="99"/>
              </a:spcBef>
              <a:buClr>
                <a:srgbClr val="0e3367"/>
              </a:buClr>
              <a:buSzPct val="96000"/>
              <a:buFont typeface="StarSymbol"/>
              <a:buAutoNum type="arabicPeriod"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Федеральная</a:t>
            </a:r>
            <a:r>
              <a:rPr b="1" lang="ru-RU" sz="2400" spc="-13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рабочая</a:t>
            </a:r>
            <a:r>
              <a:rPr b="1" lang="ru-RU" sz="24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программа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воспитания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является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структурным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элементом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федеральной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образовательной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программы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endParaRPr b="0" lang="ru-RU" sz="24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образования.</a:t>
            </a:r>
            <a:endParaRPr b="0" lang="ru-RU" sz="2400" spc="-1" strike="noStrike">
              <a:latin typeface="Arial"/>
            </a:endParaRPr>
          </a:p>
          <a:p>
            <a:pPr marL="239400" indent="-2318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SzPct val="96000"/>
              <a:buFont typeface="StarSymbol"/>
              <a:buAutoNum type="arabicPeriod" startAt="2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Программа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воспитания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основана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воплощении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национального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воспитательного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идеала,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который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понимается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как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высшая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цель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образования,</a:t>
            </a:r>
            <a:endParaRPr b="0" lang="ru-RU" sz="24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нравственное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(идеальное)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представление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о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человеке.</a:t>
            </a:r>
            <a:endParaRPr b="0" lang="ru-RU" sz="2400" spc="-1" strike="noStrike">
              <a:latin typeface="Arial"/>
            </a:endParaRPr>
          </a:p>
          <a:p>
            <a:pPr marL="316800" indent="-30492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SzPct val="96000"/>
              <a:buFont typeface="StarSymbol"/>
              <a:buAutoNum type="arabicPeriod" startAt="3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Основу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воспитания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всех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уровнях,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начиная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с 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дошкольного,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составляют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традиционные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ценности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российского</a:t>
            </a:r>
            <a:r>
              <a:rPr b="1" lang="ru-RU" sz="24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общества.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object 2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pic>
          <p:nvPicPr>
            <p:cNvPr id="262" name="object 3" descr=""/>
            <p:cNvPicPr/>
            <p:nvPr/>
          </p:nvPicPr>
          <p:blipFill>
            <a:blip r:embed="rId1"/>
            <a:stretch/>
          </p:blipFill>
          <p:spPr>
            <a:xfrm>
              <a:off x="0" y="0"/>
              <a:ext cx="9143640" cy="6857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3" name="object 4"/>
            <p:cNvSpPr/>
            <p:nvPr/>
          </p:nvSpPr>
          <p:spPr>
            <a:xfrm>
              <a:off x="654480" y="262800"/>
              <a:ext cx="8238600" cy="6333840"/>
            </a:xfrm>
            <a:custGeom>
              <a:avLst/>
              <a:gdLst/>
              <a:ahLst/>
              <a:rect l="l" t="t" r="r" b="b"/>
              <a:pathLst>
                <a:path w="8239125" h="6334125">
                  <a:moveTo>
                    <a:pt x="8238744" y="0"/>
                  </a:moveTo>
                  <a:lnTo>
                    <a:pt x="0" y="0"/>
                  </a:lnTo>
                  <a:lnTo>
                    <a:pt x="0" y="6333744"/>
                  </a:lnTo>
                  <a:lnTo>
                    <a:pt x="8238744" y="6333744"/>
                  </a:lnTo>
                  <a:lnTo>
                    <a:pt x="8238744" y="0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" name="object 5"/>
            <p:cNvSpPr/>
            <p:nvPr/>
          </p:nvSpPr>
          <p:spPr>
            <a:xfrm>
              <a:off x="654480" y="262800"/>
              <a:ext cx="8238600" cy="6333840"/>
            </a:xfrm>
            <a:custGeom>
              <a:avLst/>
              <a:gdLst/>
              <a:ahLst/>
              <a:rect l="l" t="t" r="r" b="b"/>
              <a:pathLst>
                <a:path w="8239125" h="6334125">
                  <a:moveTo>
                    <a:pt x="0" y="6333744"/>
                  </a:moveTo>
                  <a:lnTo>
                    <a:pt x="8238744" y="6333744"/>
                  </a:lnTo>
                  <a:lnTo>
                    <a:pt x="8238744" y="0"/>
                  </a:lnTo>
                  <a:lnTo>
                    <a:pt x="0" y="0"/>
                  </a:lnTo>
                  <a:lnTo>
                    <a:pt x="0" y="6333744"/>
                  </a:lnTo>
                  <a:close/>
                </a:path>
              </a:pathLst>
            </a:custGeom>
            <a:noFill/>
            <a:ln w="25908">
              <a:solidFill>
                <a:srgbClr val="85d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65" name="object 6"/>
          <p:cNvSpPr/>
          <p:nvPr/>
        </p:nvSpPr>
        <p:spPr>
          <a:xfrm>
            <a:off x="100080" y="6652080"/>
            <a:ext cx="909000" cy="10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Arial"/>
            </a:endParaRPr>
          </a:p>
        </p:txBody>
      </p:sp>
      <p:pic>
        <p:nvPicPr>
          <p:cNvPr id="266" name="object 7" descr=""/>
          <p:cNvPicPr/>
          <p:nvPr/>
        </p:nvPicPr>
        <p:blipFill>
          <a:blip r:embed="rId2"/>
          <a:stretch/>
        </p:blipFill>
        <p:spPr>
          <a:xfrm>
            <a:off x="7307640" y="213480"/>
            <a:ext cx="1656360" cy="1578600"/>
          </a:xfrm>
          <a:prstGeom prst="rect">
            <a:avLst/>
          </a:prstGeom>
          <a:ln w="0">
            <a:noFill/>
          </a:ln>
        </p:spPr>
      </p:pic>
      <p:pic>
        <p:nvPicPr>
          <p:cNvPr id="267" name="object 8" descr=""/>
          <p:cNvPicPr/>
          <p:nvPr/>
        </p:nvPicPr>
        <p:blipFill>
          <a:blip r:embed="rId3"/>
          <a:stretch/>
        </p:blipFill>
        <p:spPr>
          <a:xfrm>
            <a:off x="97560" y="1048680"/>
            <a:ext cx="848520" cy="4762080"/>
          </a:xfrm>
          <a:prstGeom prst="rect">
            <a:avLst/>
          </a:prstGeom>
          <a:ln w="0">
            <a:noFill/>
          </a:ln>
        </p:spPr>
      </p:pic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2565360" y="287640"/>
            <a:ext cx="401868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Традиционные</a:t>
            </a:r>
            <a:r>
              <a:rPr b="1" lang="ru-RU" sz="2800" spc="-12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ценности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269" name="object 10"/>
          <p:cNvSpPr/>
          <p:nvPr/>
        </p:nvSpPr>
        <p:spPr>
          <a:xfrm>
            <a:off x="1295640" y="932760"/>
            <a:ext cx="7297560" cy="592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38160" indent="-25920">
              <a:lnSpc>
                <a:spcPct val="100000"/>
              </a:lnSpc>
              <a:spcBef>
                <a:spcPts val="105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-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это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нравственные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ориентиры,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формирующие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мировоззрение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граждан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России,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передаваемые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поколения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поколению,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лежащие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общероссийской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гражданской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идентичности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единого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культурного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пространства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страны.</a:t>
            </a:r>
            <a:endParaRPr b="0" lang="ru-RU" sz="2000" spc="-1" strike="noStrike">
              <a:latin typeface="Arial"/>
            </a:endParaRPr>
          </a:p>
          <a:p>
            <a:pPr marL="38160" indent="-2592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a6014b"/>
                </a:solidFill>
                <a:latin typeface="Times New Roman"/>
              </a:rPr>
              <a:t>Родина</a:t>
            </a:r>
            <a:r>
              <a:rPr b="1" lang="ru-RU" sz="20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и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природа</a:t>
            </a:r>
            <a:r>
              <a:rPr b="1" lang="ru-RU" sz="20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патриотического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76320" indent="-2592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милосердие,</a:t>
            </a:r>
            <a:r>
              <a:rPr b="1" lang="ru-RU" sz="20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жизнь,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добро</a:t>
            </a:r>
            <a:r>
              <a:rPr b="1" lang="ru-RU" sz="2000" spc="-3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духовно-</a:t>
            </a:r>
            <a:endParaRPr b="0" lang="ru-RU" sz="2000" spc="-1" strike="noStrike">
              <a:latin typeface="Arial"/>
            </a:endParaRPr>
          </a:p>
          <a:p>
            <a:pPr marL="38160" indent="-25920">
              <a:lnSpc>
                <a:spcPct val="100000"/>
              </a:lnSpc>
              <a:spcBef>
                <a:spcPts val="6"/>
              </a:spcBef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нравственного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человек,</a:t>
            </a:r>
            <a:r>
              <a:rPr b="1" lang="ru-RU" sz="20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семья,</a:t>
            </a:r>
            <a:r>
              <a:rPr b="1" lang="ru-RU" sz="20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дружба,</a:t>
            </a:r>
            <a:r>
              <a:rPr b="1" lang="ru-RU" sz="2000" spc="-8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a6014b"/>
                </a:solidFill>
                <a:latin typeface="Times New Roman"/>
              </a:rPr>
              <a:t>сотрудничество</a:t>
            </a:r>
            <a:r>
              <a:rPr b="1" lang="ru-RU" sz="20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социального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7632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Ценность</a:t>
            </a:r>
            <a:r>
              <a:rPr b="1" lang="ru-RU" sz="2000" spc="-3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познание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лежит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познавательного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жизнь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и</a:t>
            </a:r>
            <a:r>
              <a:rPr b="1" lang="ru-RU" sz="2000" spc="-4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здоровье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физического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оздоровительного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7632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Ценность</a:t>
            </a:r>
            <a:r>
              <a:rPr b="1" lang="ru-RU" sz="20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a6014b"/>
                </a:solidFill>
                <a:latin typeface="Times New Roman"/>
              </a:rPr>
              <a:t>труд</a:t>
            </a:r>
            <a:r>
              <a:rPr b="1" lang="ru-RU" sz="20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лежит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трудового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a6014b"/>
                </a:solidFill>
                <a:latin typeface="Times New Roman"/>
              </a:rPr>
              <a:t>культура</a:t>
            </a:r>
            <a:r>
              <a:rPr b="1" lang="ru-RU" sz="20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и</a:t>
            </a:r>
            <a:r>
              <a:rPr b="1" lang="ru-RU" sz="20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красота</a:t>
            </a:r>
            <a:r>
              <a:rPr b="1" lang="ru-RU" sz="2000" spc="-3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эстетического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1496880" y="387000"/>
            <a:ext cx="614844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Формы</a:t>
            </a:r>
            <a:r>
              <a:rPr b="1" lang="ru-RU" sz="28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взаимодействия</a:t>
            </a:r>
            <a:r>
              <a:rPr b="1" lang="ru-RU" sz="2800" spc="-8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с</a:t>
            </a:r>
            <a:r>
              <a:rPr b="1" lang="ru-RU" sz="28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родителями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ftr" idx="33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72" name="object 3"/>
          <p:cNvSpPr/>
          <p:nvPr/>
        </p:nvSpPr>
        <p:spPr>
          <a:xfrm>
            <a:off x="1050480" y="859320"/>
            <a:ext cx="7527600" cy="264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4960" indent="-343080">
              <a:lnSpc>
                <a:spcPct val="100000"/>
              </a:lnSpc>
              <a:spcBef>
                <a:spcPts val="96"/>
              </a:spcBef>
              <a:buClr>
                <a:srgbClr val="a6014b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Информационно-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аналитические:</a:t>
            </a:r>
            <a:r>
              <a:rPr b="1" lang="ru-RU" sz="24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анкетирование,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опросы,</a:t>
            </a:r>
            <a:r>
              <a:rPr b="1" lang="ru-RU" sz="2000" spc="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интервьюирование;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непосредственный</a:t>
            </a:r>
            <a:r>
              <a:rPr b="1" lang="ru-RU" sz="2000" spc="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контакт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сотрудников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ДОО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родителем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или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использование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дополнительных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средств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коммуникации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(телефон,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Интернет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др.),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работа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родительских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комитетов</a:t>
            </a:r>
            <a:endParaRPr b="0" lang="ru-RU" sz="20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50"/>
              </a:spcBef>
              <a:buClr>
                <a:srgbClr val="a6014b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Наглядно-</a:t>
            </a:r>
            <a:r>
              <a:rPr b="1" lang="ru-RU" sz="2400" spc="-12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информационные: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информационные</a:t>
            </a:r>
            <a:r>
              <a:rPr b="1" lang="ru-RU" sz="20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стенды,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газеты,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журналы,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книги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пр.;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выставки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детских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 работ,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буклеты,</a:t>
            </a:r>
            <a:r>
              <a:rPr b="1" lang="ru-RU" sz="20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фото-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репортажи;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сайт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Детского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сада.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73" name="object 4"/>
          <p:cNvSpPr/>
          <p:nvPr/>
        </p:nvSpPr>
        <p:spPr>
          <a:xfrm>
            <a:off x="1050480" y="3566520"/>
            <a:ext cx="27867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54960" indent="-342360">
              <a:lnSpc>
                <a:spcPct val="100000"/>
              </a:lnSpc>
              <a:spcBef>
                <a:spcPts val="99"/>
              </a:spcBef>
              <a:buClr>
                <a:srgbClr val="a6014b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Познавательные: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74" name="object 5"/>
          <p:cNvSpPr/>
          <p:nvPr/>
        </p:nvSpPr>
        <p:spPr>
          <a:xfrm>
            <a:off x="4003200" y="3616920"/>
            <a:ext cx="4607280" cy="31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  <a:tabLst>
                <a:tab algn="l" pos="1746720"/>
                <a:tab algn="l" pos="3042360"/>
                <a:tab algn="l" pos="44474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родительские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собрания,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групповые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75" name="object 6"/>
          <p:cNvSpPr/>
          <p:nvPr/>
        </p:nvSpPr>
        <p:spPr>
          <a:xfrm>
            <a:off x="1050480" y="3933720"/>
            <a:ext cx="7559280" cy="16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5496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индивидуальные</a:t>
            </a:r>
            <a:r>
              <a:rPr b="1" lang="ru-RU" sz="2000" spc="16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консультации,</a:t>
            </a:r>
            <a:r>
              <a:rPr b="1" lang="ru-RU" sz="2000" spc="18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практикумы</a:t>
            </a:r>
            <a:r>
              <a:rPr b="1" lang="ru-RU" sz="2000" spc="15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мастер-классы,</a:t>
            </a:r>
            <a:endParaRPr b="0" lang="ru-RU" sz="2000" spc="-1" strike="noStrike">
              <a:latin typeface="Arial"/>
            </a:endParaRPr>
          </a:p>
          <a:p>
            <a:pPr marL="354960">
              <a:lnSpc>
                <a:spcPts val="2350"/>
              </a:lnSpc>
              <a:spcBef>
                <a:spcPts val="119"/>
              </a:spcBef>
              <a:buNone/>
              <a:tabLst>
                <a:tab algn="l" pos="1771560"/>
                <a:tab algn="l" pos="2981880"/>
                <a:tab algn="l" pos="4446360"/>
                <a:tab algn="l" pos="637272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«круглые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столы»,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тренинги,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конференции,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открытые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мероприятия,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проекты,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клубы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интересам.</a:t>
            </a:r>
            <a:endParaRPr b="0" lang="ru-RU" sz="20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30"/>
              </a:spcBef>
              <a:buClr>
                <a:srgbClr val="a6014b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Досуговые: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праздники,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совместные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проекты,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досуги,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акции,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участие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родителей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конкурсах,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выставках.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315440" y="273960"/>
            <a:ext cx="734544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3600" spc="-26" strike="noStrike">
                <a:solidFill>
                  <a:srgbClr val="a6014b"/>
                </a:solidFill>
                <a:latin typeface="Times New Roman"/>
              </a:rPr>
              <a:t>Обзовательная</a:t>
            </a:r>
            <a:r>
              <a:rPr b="1" lang="ru-RU" sz="3600" spc="-114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" strike="noStrike">
                <a:solidFill>
                  <a:srgbClr val="a6014b"/>
                </a:solidFill>
                <a:latin typeface="Times New Roman"/>
              </a:rPr>
              <a:t>программа</a:t>
            </a:r>
            <a:r>
              <a:rPr b="1" lang="ru-RU" sz="36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00" strike="noStrike">
                <a:solidFill>
                  <a:srgbClr val="a6014b"/>
                </a:solidFill>
                <a:latin typeface="Times New Roman"/>
              </a:rPr>
              <a:t>Ч</a:t>
            </a:r>
            <a:r>
              <a:rPr b="1" lang="ru-RU" sz="3600" spc="-12" strike="noStrike">
                <a:solidFill>
                  <a:srgbClr val="a6014b"/>
                </a:solidFill>
                <a:latin typeface="Times New Roman"/>
              </a:rPr>
              <a:t>ДОУ</a:t>
            </a:r>
            <a:endParaRPr b="0" lang="ru-RU" sz="3600" spc="-1" strike="noStrike">
              <a:latin typeface="Calibri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ftr" idx="34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78" name="object 3"/>
          <p:cNvSpPr/>
          <p:nvPr/>
        </p:nvSpPr>
        <p:spPr>
          <a:xfrm>
            <a:off x="970200" y="1066680"/>
            <a:ext cx="7924320" cy="293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algn="ctr">
              <a:lnSpc>
                <a:spcPct val="100000"/>
              </a:lnSpc>
              <a:spcBef>
                <a:spcPts val="105"/>
              </a:spcBef>
              <a:buNone/>
              <a:tabLst>
                <a:tab algn="l" pos="2778840"/>
                <a:tab algn="l" pos="4366800"/>
                <a:tab algn="l" pos="5028480"/>
              </a:tabLst>
            </a:pP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будет разрабатываться с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учетом Федеральной </a:t>
            </a:r>
            <a:r>
              <a:rPr b="1" lang="ru-RU" sz="3200" spc="-21" strike="noStrike">
                <a:solidFill>
                  <a:srgbClr val="001f5f"/>
                </a:solidFill>
                <a:latin typeface="Times New Roman"/>
              </a:rPr>
              <a:t>образовательной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Программы дошкольного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образования, </a:t>
            </a:r>
            <a:r>
              <a:rPr b="1" lang="ru-RU" sz="3200" spc="-21" strike="noStrike">
                <a:solidFill>
                  <a:srgbClr val="001f5f"/>
                </a:solidFill>
                <a:latin typeface="Times New Roman"/>
              </a:rPr>
              <a:t>ФГОС </a:t>
            </a:r>
            <a:r>
              <a:rPr b="1" lang="ru-RU" sz="3200" spc="-26" strike="noStrike">
                <a:solidFill>
                  <a:srgbClr val="001f5f"/>
                </a:solidFill>
                <a:latin typeface="Times New Roman"/>
              </a:rPr>
              <a:t>ДО,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особенностей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образовательного</a:t>
            </a:r>
            <a:r>
              <a:rPr b="1" lang="ru-RU" sz="3200" spc="259" strike="noStrike">
                <a:solidFill>
                  <a:srgbClr val="001f5f"/>
                </a:solidFill>
                <a:latin typeface="Times New Roman"/>
              </a:rPr>
              <a:t>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учреждения,</a:t>
            </a:r>
            <a:r>
              <a:rPr b="1" lang="ru-RU" sz="3200" spc="259" strike="noStrike">
                <a:solidFill>
                  <a:srgbClr val="001f5f"/>
                </a:solidFill>
                <a:latin typeface="Times New Roman"/>
              </a:rPr>
              <a:t>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региона,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образовательных</a:t>
            </a:r>
            <a:r>
              <a:rPr b="1" lang="ru-RU" sz="3200" spc="664" strike="noStrike">
                <a:solidFill>
                  <a:srgbClr val="001f5f"/>
                </a:solidFill>
                <a:latin typeface="Times New Roman"/>
              </a:rPr>
              <a:t>   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потребностей </a:t>
            </a:r>
            <a:r>
              <a:rPr b="1" lang="ru-RU" sz="3200" spc="-52" strike="noStrike">
                <a:solidFill>
                  <a:srgbClr val="001f5f"/>
                </a:solidFill>
                <a:latin typeface="Times New Roman"/>
              </a:rPr>
              <a:t>и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запросов</a:t>
            </a:r>
            <a:r>
              <a:rPr b="1" lang="ru-RU" sz="3200" spc="-165" strike="noStrike">
                <a:solidFill>
                  <a:srgbClr val="001f5f"/>
                </a:solidFill>
                <a:latin typeface="Times New Roman"/>
              </a:rPr>
              <a:t>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воспитанников.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2406600" y="2598120"/>
            <a:ext cx="4673880" cy="165888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23040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0" lang="ru-RU" sz="5400" spc="-1" strike="noStrike">
                <a:solidFill>
                  <a:srgbClr val="a6014b"/>
                </a:solidFill>
                <a:latin typeface="Times New Roman"/>
              </a:rPr>
              <a:t>СПАСИБО</a:t>
            </a:r>
            <a:r>
              <a:rPr b="0" lang="ru-RU" sz="5400" spc="-33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0" lang="ru-RU" sz="5400" spc="-26" strike="noStrike">
                <a:solidFill>
                  <a:srgbClr val="a6014b"/>
                </a:solidFill>
                <a:latin typeface="Times New Roman"/>
              </a:rPr>
              <a:t>ЗА </a:t>
            </a:r>
            <a:r>
              <a:rPr b="0" lang="ru-RU" sz="5400" spc="-12" strike="noStrike">
                <a:solidFill>
                  <a:srgbClr val="a6014b"/>
                </a:solidFill>
                <a:latin typeface="Times New Roman"/>
              </a:rPr>
              <a:t>ВНИМАНИЕ!!!</a:t>
            </a:r>
            <a:endParaRPr b="0" lang="ru-RU" sz="5400" spc="-1" strike="noStrike">
              <a:latin typeface="Calibri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ftr" idx="35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LibreOffice/7.3.6.2$Linux_X86_64 LibreOffice_project/30$Build-2</Application>
  <AppVersion>15.0000</AppVersion>
  <Words>1706</Words>
  <Paragraphs>236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2023-11-23T08:10:12Z</dcterms:created>
  <dc:creator>Шаблон Фокиной Л. П.</dc:creator>
  <dc:description/>
  <dc:language>ru-RU</dc:language>
  <cp:lastModifiedBy>DNS</cp:lastModifiedBy>
  <dcterms:modified xsi:type="dcterms:W3CDTF">2023-11-29T08:05:14Z</dcterms:modified>
  <cp:revision>3</cp:revision>
  <dc:subject/>
  <dc:title>Шаблон презентации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2023-10-06T00:00:00Z</vt:filetime>
  </property>
  <property fmtid="{D5CDD505-2E9C-101B-9397-08002B2CF9AE}" pid="3" name="LastSaved">
    <vt:filetime>2023-11-23T00:00:00Z</vt:filetime>
  </property>
  <property fmtid="{D5CDD505-2E9C-101B-9397-08002B2CF9AE}" pid="4" name="PresentationFormat">
    <vt:lpwstr>Экран (4:3)</vt:lpwstr>
  </property>
  <property fmtid="{D5CDD505-2E9C-101B-9397-08002B2CF9AE}" pid="5" name="Slides">
    <vt:i4>28</vt:i4>
  </property>
</Properties>
</file>